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4" r:id="rId2"/>
    <p:sldMasterId id="2147483681" r:id="rId3"/>
    <p:sldMasterId id="2147483697" r:id="rId4"/>
    <p:sldMasterId id="2147483716" r:id="rId5"/>
    <p:sldMasterId id="2147483732" r:id="rId6"/>
  </p:sldMasterIdLst>
  <p:notesMasterIdLst>
    <p:notesMasterId r:id="rId18"/>
  </p:notesMasterIdLst>
  <p:handoutMasterIdLst>
    <p:handoutMasterId r:id="rId19"/>
  </p:handoutMasterIdLst>
  <p:sldIdLst>
    <p:sldId id="348" r:id="rId7"/>
    <p:sldId id="328" r:id="rId8"/>
    <p:sldId id="300" r:id="rId9"/>
    <p:sldId id="333" r:id="rId10"/>
    <p:sldId id="327" r:id="rId11"/>
    <p:sldId id="334" r:id="rId12"/>
    <p:sldId id="336" r:id="rId13"/>
    <p:sldId id="340" r:id="rId14"/>
    <p:sldId id="352" r:id="rId15"/>
    <p:sldId id="351" r:id="rId16"/>
    <p:sldId id="350" r:id="rId17"/>
  </p:sldIdLst>
  <p:sldSz cx="9144000" cy="6858000" type="screen4x3"/>
  <p:notesSz cx="6797675" cy="9926638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14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orient="horz" pos="3488">
          <p15:clr>
            <a:srgbClr val="A4A3A4"/>
          </p15:clr>
        </p15:guide>
        <p15:guide id="4" orient="horz" pos="2482">
          <p15:clr>
            <a:srgbClr val="A4A3A4"/>
          </p15:clr>
        </p15:guide>
        <p15:guide id="5" pos="5392">
          <p15:clr>
            <a:srgbClr val="A4A3A4"/>
          </p15:clr>
        </p15:guide>
        <p15:guide id="6" pos="2879">
          <p15:clr>
            <a:srgbClr val="A4A3A4"/>
          </p15:clr>
        </p15:guide>
        <p15:guide id="7" pos="224">
          <p15:clr>
            <a:srgbClr val="A4A3A4"/>
          </p15:clr>
        </p15:guide>
        <p15:guide id="8" pos="46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59" autoAdjust="0"/>
    <p:restoredTop sz="95503" autoAdjust="0"/>
  </p:normalViewPr>
  <p:slideViewPr>
    <p:cSldViewPr snapToGrid="0" snapToObjects="1">
      <p:cViewPr varScale="1">
        <p:scale>
          <a:sx n="125" d="100"/>
          <a:sy n="125" d="100"/>
        </p:scale>
        <p:origin x="504" y="90"/>
      </p:cViewPr>
      <p:guideLst>
        <p:guide orient="horz" pos="3614"/>
        <p:guide orient="horz" pos="576"/>
        <p:guide orient="horz" pos="3488"/>
        <p:guide orient="horz" pos="2482"/>
        <p:guide pos="5392"/>
        <p:guide pos="2879"/>
        <p:guide pos="224"/>
        <p:guide pos="46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-419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C62BBA9-9C27-478D-BD06-91038C2EF72C}" type="datetimeFigureOut">
              <a:rPr lang="de-DE"/>
              <a:pPr>
                <a:defRPr/>
              </a:pPr>
              <a:t>28.06.2018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B0AB079E-24EC-4304-ADAE-3E5F7AD96E6E}" type="slidenum">
              <a:rPr lang="de-DE" altLang="fr-FR"/>
              <a:pPr>
                <a:defRPr/>
              </a:pPr>
              <a:t>‹Nr.›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40130129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EF3075E-672D-4E14-A9A3-50D14871893D}" type="datetimeFigureOut">
              <a:rPr lang="de-DE"/>
              <a:pPr>
                <a:defRPr/>
              </a:pPr>
              <a:t>28.06.2018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C67CC501-5831-4953-B823-4C629E6D0276}" type="slidenum">
              <a:rPr lang="de-DE" altLang="fr-FR"/>
              <a:pPr>
                <a:defRPr/>
              </a:pPr>
              <a:t>‹Nr.›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27534781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fr-FR"/>
              <a:t>IDA Seminar</a:t>
            </a:r>
            <a:br>
              <a:rPr lang="de-DE" altLang="fr-FR"/>
            </a:br>
            <a:r>
              <a:rPr lang="de-DE" altLang="fr-FR"/>
              <a:t>Zielgruppe: Leiter von akademischen Auslandsämtern</a:t>
            </a:r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C80BF2CA-4A5A-4002-AD40-69DFF37BCCF7}" type="slidenum">
              <a:rPr lang="de-DE" altLang="fr-FR" sz="1300" smtClean="0"/>
              <a:pPr>
                <a:spcBef>
                  <a:spcPct val="0"/>
                </a:spcBef>
              </a:pPr>
              <a:t>1</a:t>
            </a:fld>
            <a:endParaRPr lang="de-DE" altLang="fr-FR" sz="1300"/>
          </a:p>
        </p:txBody>
      </p:sp>
    </p:spTree>
    <p:extLst>
      <p:ext uri="{BB962C8B-B14F-4D97-AF65-F5344CB8AC3E}">
        <p14:creationId xmlns:p14="http://schemas.microsoft.com/office/powerpoint/2010/main" val="3286594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15F6F-252C-4AAB-BDB8-07650F166AEE}" type="slidenum">
              <a:rPr kumimoji="0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alt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333375"/>
            <a:ext cx="1671637" cy="1254125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823" y="2014135"/>
            <a:ext cx="6307198" cy="7418973"/>
          </a:xfrm>
          <a:noFill/>
          <a:ln/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60" tIns="45981" rIns="91960" bIns="45981" anchor="ctr"/>
          <a:lstStyle/>
          <a:p>
            <a:r>
              <a:rPr lang="de-DE" altLang="de-DE" b="1" dirty="0"/>
              <a:t>Doktorandenprogramm:</a:t>
            </a:r>
          </a:p>
          <a:p>
            <a:r>
              <a:rPr lang="de-DE" dirty="0"/>
              <a:t>Wir fördern Doktoranden von deutsch. Hochschulen und von </a:t>
            </a:r>
            <a:r>
              <a:rPr lang="de-DE" dirty="0" err="1"/>
              <a:t>dtsch</a:t>
            </a:r>
            <a:r>
              <a:rPr lang="de-DE" dirty="0"/>
              <a:t>. Außeruniversitären</a:t>
            </a:r>
          </a:p>
          <a:p>
            <a:r>
              <a:rPr lang="de-DE" dirty="0"/>
              <a:t> Forschungseinrichtungen</a:t>
            </a:r>
          </a:p>
          <a:p>
            <a:r>
              <a:rPr lang="de-DE" dirty="0"/>
              <a:t>Die Bearbeitung des Forschungsvorhabens im Ausland kann an einer Hochschule, einem</a:t>
            </a:r>
          </a:p>
          <a:p>
            <a:r>
              <a:rPr lang="de-DE" dirty="0"/>
              <a:t> außeruniversitären Forschungsinstitut, einem industriellen Forschungslabor oder als</a:t>
            </a:r>
          </a:p>
          <a:p>
            <a:r>
              <a:rPr lang="de-DE" dirty="0"/>
              <a:t> Feldforschung erfolgen.</a:t>
            </a:r>
            <a:br>
              <a:rPr lang="de-DE" dirty="0"/>
            </a:br>
            <a:r>
              <a:rPr lang="de-DE" altLang="de-DE" dirty="0" err="1"/>
              <a:t>Binational</a:t>
            </a:r>
            <a:r>
              <a:rPr lang="de-DE" altLang="de-DE" dirty="0"/>
              <a:t> betreuten Promotionen: Betreuer auf beiden Seiten zusätzliche Reisemittel</a:t>
            </a:r>
            <a:endParaRPr lang="de-DE" dirty="0"/>
          </a:p>
          <a:p>
            <a:r>
              <a:rPr lang="de-DE" dirty="0"/>
              <a:t>Leistungen: 1625,- monatlich, KV, RK evtl. Studiengebühren bis 9.000</a:t>
            </a:r>
          </a:p>
          <a:p>
            <a:endParaRPr lang="de-DE" dirty="0"/>
          </a:p>
          <a:p>
            <a:r>
              <a:rPr lang="de-DE" i="1" dirty="0">
                <a:solidFill>
                  <a:schemeClr val="accent1"/>
                </a:solidFill>
              </a:rPr>
              <a:t></a:t>
            </a:r>
            <a:r>
              <a:rPr lang="de-DE" b="1" dirty="0"/>
              <a:t>Postdoktoranden:</a:t>
            </a:r>
          </a:p>
          <a:p>
            <a:pPr>
              <a:defRPr/>
            </a:pPr>
            <a:r>
              <a:rPr lang="de-DE" dirty="0"/>
              <a:t>Hier fördern wir Antragsteller im Anschluss an die Promotion, für die der Forschungsaufenthalt</a:t>
            </a:r>
          </a:p>
          <a:p>
            <a:pPr>
              <a:defRPr/>
            </a:pPr>
            <a:r>
              <a:rPr lang="de-DE" dirty="0"/>
              <a:t>einen wichtigen Qualifizierungsschritt für die spätere Berufslaufbahn in der Wissenschaft,</a:t>
            </a:r>
          </a:p>
          <a:p>
            <a:pPr>
              <a:defRPr/>
            </a:pPr>
            <a:r>
              <a:rPr lang="de-DE" dirty="0"/>
              <a:t>der Wirtschaft oder im Kulturbereich darstellt. Alle FB</a:t>
            </a:r>
            <a:endParaRPr lang="de-DE" altLang="de-DE" i="1" dirty="0">
              <a:solidFill>
                <a:schemeClr val="accent1"/>
              </a:solidFill>
            </a:endParaRPr>
          </a:p>
          <a:p>
            <a:r>
              <a:rPr lang="de-DE" dirty="0"/>
              <a:t>Laufzeit: 3-6 Monate,</a:t>
            </a:r>
            <a:r>
              <a:rPr lang="de-DE" baseline="0" dirty="0"/>
              <a:t> Rate: ??</a:t>
            </a:r>
          </a:p>
          <a:p>
            <a:endParaRPr lang="de-DE" baseline="0" dirty="0"/>
          </a:p>
          <a:p>
            <a:endParaRPr lang="de-DE" baseline="0" dirty="0"/>
          </a:p>
          <a:p>
            <a:r>
              <a:rPr lang="de-DE" b="1" baseline="0" dirty="0"/>
              <a:t>PRIME:</a:t>
            </a:r>
            <a:r>
              <a:rPr lang="de-DE" baseline="0" dirty="0"/>
              <a:t> </a:t>
            </a:r>
            <a:r>
              <a:rPr lang="de-DE" dirty="0"/>
              <a:t>Mit Co-Finanzierung des Marie Curie-Programms der EU bietet der DAAD ein relativ</a:t>
            </a:r>
          </a:p>
          <a:p>
            <a:r>
              <a:rPr lang="de-DE" dirty="0"/>
              <a:t>neues Postdoktoranden-Förderangebot, „</a:t>
            </a:r>
            <a:r>
              <a:rPr lang="de-DE" dirty="0" err="1"/>
              <a:t>Postdoctoral</a:t>
            </a:r>
            <a:r>
              <a:rPr lang="de-DE" dirty="0"/>
              <a:t> Researchers International Mobility</a:t>
            </a:r>
          </a:p>
          <a:p>
            <a:r>
              <a:rPr lang="de-DE" dirty="0"/>
              <a:t>Experience“ (P.R.I.M.E.) an, das anstatt Stipendien Stellen für hochqualifizierte</a:t>
            </a:r>
          </a:p>
          <a:p>
            <a:r>
              <a:rPr lang="de-DE" dirty="0"/>
              <a:t> Nachwuchswissenschaftler aller Nationalitäten und Fächer vorsieht.</a:t>
            </a:r>
          </a:p>
          <a:p>
            <a:r>
              <a:rPr lang="de-DE" dirty="0"/>
              <a:t>Die Förderung umfasst eine 12-monatige Auslandsphase und eine sechsmonatige </a:t>
            </a:r>
          </a:p>
          <a:p>
            <a:r>
              <a:rPr lang="de-DE" dirty="0"/>
              <a:t>Integrationsphase an einer deutschen Hochschule,</a:t>
            </a:r>
          </a:p>
          <a:p>
            <a:r>
              <a:rPr lang="de-DE" dirty="0"/>
              <a:t>an der die Geförderten über den gesamten Förderzeitraum als Postdoktoranden angestellt sind.</a:t>
            </a:r>
          </a:p>
          <a:p>
            <a:endParaRPr lang="de-DE" b="1" dirty="0"/>
          </a:p>
          <a:p>
            <a:r>
              <a:rPr lang="de-DE" b="1" dirty="0"/>
              <a:t>Kongressreisen  und Vortragsreisen ins Ausland</a:t>
            </a:r>
          </a:p>
          <a:p>
            <a:r>
              <a:rPr lang="de-DE" b="1" dirty="0"/>
              <a:t>Förderberechtigt ab Doktorandenebene</a:t>
            </a:r>
            <a:br>
              <a:rPr lang="de-DE" dirty="0"/>
            </a:br>
            <a:r>
              <a:rPr lang="de-DE" dirty="0"/>
              <a:t>Die Förderlinie "</a:t>
            </a:r>
            <a:r>
              <a:rPr lang="de-DE" b="1" dirty="0"/>
              <a:t>Kongressreisen"</a:t>
            </a:r>
            <a:r>
              <a:rPr lang="de-DE" dirty="0"/>
              <a:t> ermöglicht die aktive Teilnahme  - Vortrag/</a:t>
            </a:r>
          </a:p>
          <a:p>
            <a:r>
              <a:rPr lang="de-DE" dirty="0" err="1"/>
              <a:t>Posterpräsentation</a:t>
            </a:r>
            <a:r>
              <a:rPr lang="de-DE" dirty="0"/>
              <a:t> an einer ausgewiesenen internationalen wissenschaftlichen Veranstaltung</a:t>
            </a:r>
          </a:p>
          <a:p>
            <a:r>
              <a:rPr lang="de-DE" dirty="0"/>
              <a:t>(Kongress, Symposium, etc.) im Ausland. Es muss ein enger Zusammenhang zwischen den </a:t>
            </a:r>
          </a:p>
          <a:p>
            <a:r>
              <a:rPr lang="de-DE" dirty="0"/>
              <a:t>forschungsbezogenen Arbeiten oder Planungen des Antragstellers sowie dem Thema und </a:t>
            </a:r>
          </a:p>
          <a:p>
            <a:r>
              <a:rPr lang="de-DE" dirty="0"/>
              <a:t>dem Inhalt der Veranstaltung gegeben sein.</a:t>
            </a:r>
          </a:p>
          <a:p>
            <a:r>
              <a:rPr lang="de-DE" dirty="0"/>
              <a:t>Die Förderlinie </a:t>
            </a:r>
            <a:r>
              <a:rPr lang="de-DE" b="1" dirty="0"/>
              <a:t>"Vortragsreisen</a:t>
            </a:r>
            <a:r>
              <a:rPr lang="de-DE" dirty="0"/>
              <a:t>" soll es Wissenschaftlerinnen und Wissenschaftlern </a:t>
            </a:r>
          </a:p>
          <a:p>
            <a:r>
              <a:rPr lang="de-DE" dirty="0"/>
              <a:t>ermöglichen, schriftliche Einladungen ausländischer Kollegen oder wissenschaftlicher</a:t>
            </a:r>
          </a:p>
          <a:p>
            <a:r>
              <a:rPr lang="de-DE" dirty="0"/>
              <a:t> Institutionen anzunehmen, um dort (</a:t>
            </a:r>
            <a:r>
              <a:rPr lang="de-DE" u="sng" dirty="0"/>
              <a:t>außerhalb</a:t>
            </a:r>
            <a:r>
              <a:rPr lang="de-DE" dirty="0"/>
              <a:t> von Kongressen, Symposien, Seminaren,</a:t>
            </a:r>
          </a:p>
          <a:p>
            <a:r>
              <a:rPr lang="de-DE" dirty="0"/>
              <a:t> Workshops etc.) über eigene aktuelle Forschungsergebnisse und wissenschaftliche Arbeiten </a:t>
            </a:r>
          </a:p>
          <a:p>
            <a:r>
              <a:rPr lang="de-DE" dirty="0"/>
              <a:t>zu berichten und Erfahrungen mit Wissenschaftlern des Gastlandes auszutauschen.</a:t>
            </a:r>
          </a:p>
          <a:p>
            <a:endParaRPr lang="de-DE" dirty="0"/>
          </a:p>
          <a:p>
            <a:r>
              <a:rPr lang="de-DE" dirty="0"/>
              <a:t>Leistungen für </a:t>
            </a:r>
            <a:r>
              <a:rPr lang="de-DE" u="sng" dirty="0"/>
              <a:t>Kongressreisen</a:t>
            </a:r>
            <a:r>
              <a:rPr lang="de-DE" dirty="0"/>
              <a:t>: DAAD-Reisekostenpauschale, einem Zuschuss zu den </a:t>
            </a:r>
          </a:p>
          <a:p>
            <a:r>
              <a:rPr lang="de-DE" dirty="0"/>
              <a:t>Tagungsgebühren sowie einer Aufenthaltspauschale für die Dauer der Teilnahme an der </a:t>
            </a:r>
          </a:p>
          <a:p>
            <a:r>
              <a:rPr lang="de-DE" dirty="0"/>
              <a:t>Veranstaltung.</a:t>
            </a:r>
          </a:p>
          <a:p>
            <a:r>
              <a:rPr lang="de-DE" dirty="0"/>
              <a:t>Für </a:t>
            </a:r>
            <a:r>
              <a:rPr lang="de-DE" u="sng" dirty="0"/>
              <a:t>Vortragsreisen</a:t>
            </a:r>
            <a:r>
              <a:rPr lang="de-DE" dirty="0"/>
              <a:t> wird ein Zuschuss in Höhe der jeweiligen DAAD-Reisekostenpauschale</a:t>
            </a:r>
          </a:p>
          <a:p>
            <a:r>
              <a:rPr lang="de-DE" dirty="0"/>
              <a:t> gezahlt. </a:t>
            </a:r>
          </a:p>
          <a:p>
            <a:r>
              <a:rPr lang="de-DE" dirty="0"/>
              <a:t>Bewerbung jederzeit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3703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none" lIns="92398" tIns="46201" rIns="92398" bIns="46201" numCol="1" anchor="ctr" anchorCtr="0" compatLnSpc="1">
            <a:prstTxWarp prst="textNoShape">
              <a:avLst/>
            </a:prstTxWarp>
          </a:bodyPr>
          <a:lstStyle/>
          <a:p>
            <a:pPr defTabSz="917575" eaLnBrk="1" hangingPunct="1">
              <a:spcBef>
                <a:spcPct val="0"/>
              </a:spcBef>
            </a:pPr>
            <a:r>
              <a:rPr lang="de-DE" altLang="fr-FR" sz="2800" b="1"/>
              <a:t>Jahres- und Kurzstipendien für Doktorandinnen und Doktoranden</a:t>
            </a:r>
          </a:p>
          <a:p>
            <a:pPr defTabSz="917575" eaLnBrk="1" hangingPunct="1">
              <a:spcBef>
                <a:spcPct val="0"/>
              </a:spcBef>
            </a:pPr>
            <a:r>
              <a:rPr lang="en-US" altLang="fr-FR" sz="2800"/>
              <a:t>http://www.daad.de/ausland/foerderungsmoeglichkeiten/stipendiendatenbank/00658.de.html?detailid=206&amp;fachrichtung=4&amp;land=26&amp;status=2&amp;seite=1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none" lIns="92398" tIns="46201" rIns="92398" bIns="46201" numCol="1" anchor="ctr" anchorCtr="0" compatLnSpc="1">
            <a:prstTxWarp prst="textNoShape">
              <a:avLst/>
            </a:prstTxWarp>
          </a:bodyPr>
          <a:lstStyle/>
          <a:p>
            <a:pPr defTabSz="917575" eaLnBrk="1" hangingPunct="1">
              <a:spcBef>
                <a:spcPct val="0"/>
              </a:spcBef>
            </a:pPr>
            <a:r>
              <a:rPr lang="en-US" altLang="fr-FR" sz="2800"/>
              <a:t>http://www.daad.de/ausland/foerderungsmoeglichkeiten/stipendiendatenbank/00658.de.html?detailid=218&amp;fachrichtung=4&amp;land=26&amp;status=3&amp;seite=1</a:t>
            </a:r>
          </a:p>
        </p:txBody>
      </p:sp>
    </p:spTree>
    <p:extLst>
      <p:ext uri="{BB962C8B-B14F-4D97-AF65-F5344CB8AC3E}">
        <p14:creationId xmlns:p14="http://schemas.microsoft.com/office/powerpoint/2010/main" val="1396208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none" lIns="92398" tIns="46201" rIns="92398" bIns="46201" numCol="1" anchor="ctr" anchorCtr="0" compatLnSpc="1">
            <a:prstTxWarp prst="textNoShape">
              <a:avLst/>
            </a:prstTxWarp>
          </a:bodyPr>
          <a:lstStyle/>
          <a:p>
            <a:pPr defTabSz="917575" eaLnBrk="1" hangingPunct="1">
              <a:spcBef>
                <a:spcPct val="0"/>
              </a:spcBef>
            </a:pPr>
            <a:r>
              <a:rPr lang="en-US" altLang="fr-FR" sz="2800"/>
              <a:t>http://www.daad.de/ausland/foerderungsmoeglichkeiten/stipendiendatenbank/00658.de.html?detailid=218&amp;fachrichtung=4&amp;land=26&amp;status=3&amp;seite=1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none" lIns="92398" tIns="46201" rIns="92398" bIns="46201" numCol="1" anchor="ctr" anchorCtr="0" compatLnSpc="1">
            <a:prstTxWarp prst="textNoShape">
              <a:avLst/>
            </a:prstTxWarp>
          </a:bodyPr>
          <a:lstStyle/>
          <a:p>
            <a:pPr defTabSz="917575" eaLnBrk="1" hangingPunct="1">
              <a:spcBef>
                <a:spcPct val="0"/>
              </a:spcBef>
            </a:pPr>
            <a:endParaRPr lang="en-US" altLang="fr-FR" sz="2800"/>
          </a:p>
        </p:txBody>
      </p:sp>
    </p:spTree>
    <p:extLst>
      <p:ext uri="{BB962C8B-B14F-4D97-AF65-F5344CB8AC3E}">
        <p14:creationId xmlns:p14="http://schemas.microsoft.com/office/powerpoint/2010/main" val="3669779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752DBE14-D100-4B4A-A440-CF03D2720D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67FBE2-87B3-43E0-9951-FE0EEB7C8A49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49C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3C749C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01100237-7014-4672-BFAD-7E580BC005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75" y="762000"/>
            <a:ext cx="497205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C09C74F8-A43A-4051-A6AF-0185D75FA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724400"/>
            <a:ext cx="4953000" cy="4494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US" altLang="de-DE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de-DE"/>
              <a:t>Ausländer nach Deutschland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US" altLang="de-DE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de-DE"/>
              <a:t>Weltweit ausgeschriebene Programme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US" altLang="de-DE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de-DE"/>
              <a:t>Bachelor: Möglichkeit zur Teilnahme an einem Hochschulsommerkurs, Erster Kontakt zu Deutschland, Interesse an Deutschland wecken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US" altLang="de-DE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de-DE"/>
              <a:t>Ausgewählte, besonders gute Schüler, die an einer deutschen Auslandsschule ihren Abschluß gemacht haben, können ein Stipendium für ein vollfinanziertes Bachelorstudium an einer Deutschen Hochschule erhalten. </a:t>
            </a:r>
            <a:br>
              <a:rPr lang="en-US" altLang="de-DE"/>
            </a:br>
            <a:r>
              <a:rPr lang="en-US" altLang="de-DE"/>
              <a:t>Kasachstan: 17</a:t>
            </a:r>
            <a:br>
              <a:rPr lang="en-US" altLang="de-DE"/>
            </a:br>
            <a:r>
              <a:rPr lang="en-US" altLang="de-DE"/>
              <a:t>Usbekistan 9</a:t>
            </a:r>
            <a:br>
              <a:rPr lang="en-US" altLang="de-DE"/>
            </a:br>
            <a:r>
              <a:rPr lang="en-US" altLang="de-DE"/>
              <a:t>Kirisistan 8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US" altLang="de-DE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br>
              <a:rPr lang="en-US" altLang="de-DE"/>
            </a:br>
            <a:endParaRPr lang="en-US" altLang="de-DE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US" altLang="de-DE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US" altLang="de-DE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060906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de-DE"/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111DAE-B8DA-44DD-BB39-8D5E3F212A9A}" type="slidenum">
              <a:rPr kumimoji="0" lang="de-DE" alt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alt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774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Wil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760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 sz="1400" i="1"/>
            </a:lvl1pPr>
          </a:lstStyle>
          <a:p>
            <a:pPr lvl="0"/>
            <a:endParaRPr lang="de-DE" noProof="0" dirty="0"/>
          </a:p>
          <a:p>
            <a:pPr lvl="0"/>
            <a:r>
              <a:rPr lang="de-DE" noProof="0" dirty="0"/>
              <a:t>Titelbild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1302" y="1440000"/>
            <a:ext cx="7273925" cy="1989000"/>
          </a:xfrm>
        </p:spPr>
        <p:txBody>
          <a:bodyPr/>
          <a:lstStyle>
            <a:lvl1pPr>
              <a:defRPr sz="4400" baseline="0"/>
            </a:lvl1pPr>
          </a:lstStyle>
          <a:p>
            <a:r>
              <a:rPr lang="fr-FR" dirty="0"/>
              <a:t>Cliquez pour modifier le style du titre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36744-AF72-437F-BF28-EDF886C28891}" type="slidenum">
              <a:rPr lang="de-DE" altLang="fr-FR"/>
              <a:pPr>
                <a:defRPr/>
              </a:pPr>
              <a:t>‹Nr.›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2851114931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59998" y="1440000"/>
            <a:ext cx="468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5544000" y="1080000"/>
            <a:ext cx="3600000" cy="576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DAC23-98D5-4CFC-9143-1A25500C4E1E}" type="slidenum">
              <a:rPr lang="de-DE" altLang="fr-FR"/>
              <a:pPr>
                <a:defRPr/>
              </a:pPr>
              <a:t>‹Nr.›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2992218560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60002" y="1440000"/>
            <a:ext cx="8425225" cy="1950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>
          <a:xfrm>
            <a:off x="360000" y="3600000"/>
            <a:ext cx="2520000" cy="180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noProof="0" dirty="0"/>
              <a:t>Bild</a:t>
            </a:r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312613" y="3600000"/>
            <a:ext cx="2520000" cy="180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3"/>
          </p:nvPr>
        </p:nvSpPr>
        <p:spPr>
          <a:xfrm>
            <a:off x="6265225" y="3600000"/>
            <a:ext cx="2520000" cy="1800000"/>
          </a:xfrm>
        </p:spPr>
        <p:txBody>
          <a:bodyPr rtlCol="0" anchor="ctr">
            <a:noAutofit/>
          </a:bodyPr>
          <a:lstStyle>
            <a:lvl1pPr marL="0" indent="0" algn="ctr">
              <a:buFont typeface="Arial"/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E60C9-48EC-4EB9-9FC9-D22E25DDDA1D}" type="slidenum">
              <a:rPr lang="de-DE" altLang="fr-FR"/>
              <a:pPr>
                <a:defRPr/>
              </a:pPr>
              <a:t>‹Nr.›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370320182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60000" y="1440000"/>
            <a:ext cx="252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302475" y="1440000"/>
            <a:ext cx="252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264000" y="1440000"/>
            <a:ext cx="252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B8EA2-2B87-46DB-BB6E-2DAD274D7426}" type="slidenum">
              <a:rPr lang="de-DE" altLang="fr-FR"/>
              <a:pPr>
                <a:defRPr/>
              </a:pPr>
              <a:t>‹Nr.›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2136444460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Medienplatzhalter 4"/>
          <p:cNvSpPr>
            <a:spLocks noGrp="1"/>
          </p:cNvSpPr>
          <p:nvPr>
            <p:ph type="media" sz="quarter" idx="11"/>
          </p:nvPr>
        </p:nvSpPr>
        <p:spPr>
          <a:xfrm>
            <a:off x="2402475" y="2520000"/>
            <a:ext cx="4320000" cy="324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endParaRPr lang="de-DE" noProof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60000" y="1511300"/>
            <a:ext cx="8424000" cy="144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75BE0-FA8B-4466-B200-7E87046BDD7D}" type="slidenum">
              <a:rPr lang="de-DE" altLang="fr-FR"/>
              <a:pPr>
                <a:defRPr/>
              </a:pPr>
              <a:t>‹Nr.›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3941123054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29B2A-FA10-4A53-9B12-3C9B9CEBB622}" type="slidenum">
              <a:rPr lang="de-DE" altLang="fr-FR"/>
              <a:pPr>
                <a:defRPr/>
              </a:pPr>
              <a:t>‹Nr.›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3612710278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8FCE8-727F-454C-A07A-4600AA07A766}" type="slidenum">
              <a:rPr lang="de-DE" altLang="fr-FR"/>
              <a:pPr>
                <a:defRPr/>
              </a:pPr>
              <a:t>‹Nr.›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2465360257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Wil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76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400" i="1"/>
            </a:lvl1pPr>
          </a:lstStyle>
          <a:p>
            <a:endParaRPr lang="de-DE" dirty="0"/>
          </a:p>
          <a:p>
            <a:r>
              <a:rPr lang="de-DE" dirty="0"/>
              <a:t>Titelbild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5600" y="1408250"/>
            <a:ext cx="6969125" cy="1696900"/>
          </a:xfrm>
        </p:spPr>
        <p:txBody>
          <a:bodyPr/>
          <a:lstStyle>
            <a:lvl1pPr>
              <a:defRPr sz="4400" baseline="0"/>
            </a:lvl1pPr>
          </a:lstStyle>
          <a:p>
            <a:r>
              <a:rPr lang="de-DE" dirty="0"/>
              <a:t>Herzlich Willkommen!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63697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AAD_Temp_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82550" y="1979999"/>
            <a:ext cx="7272000" cy="18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81850" y="3960000"/>
            <a:ext cx="7272700" cy="17931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04789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1511300" y="3960000"/>
            <a:ext cx="7272700" cy="18000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1300" y="1980000"/>
            <a:ext cx="7272700" cy="18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05309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24000" cy="396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280792140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AAD_Temp_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12000" y="1979999"/>
            <a:ext cx="7272000" cy="18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1300" y="3960000"/>
            <a:ext cx="7272700" cy="17931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CD394-CDF8-45E2-A146-78C3ABD74FDF}" type="slidenum">
              <a:rPr lang="de-DE" altLang="fr-FR"/>
              <a:pPr>
                <a:defRPr/>
              </a:pPr>
              <a:t>‹Nr.›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2601941894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512000" y="1440000"/>
            <a:ext cx="7272700" cy="396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982717118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252000"/>
            <a:ext cx="8429625" cy="792000"/>
          </a:xfrm>
        </p:spPr>
        <p:txBody>
          <a:bodyPr anchor="t"/>
          <a:lstStyle>
            <a:lvl1pPr algn="l">
              <a:defRPr sz="2400" b="1" cap="none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1301" y="2520000"/>
            <a:ext cx="6983413" cy="2509200"/>
          </a:xfrm>
        </p:spPr>
        <p:txBody>
          <a:bodyPr anchor="t" anchorCtr="0">
            <a:noAutofit/>
          </a:bodyPr>
          <a:lstStyle>
            <a:lvl1pPr marL="0" indent="0"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074445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440000"/>
            <a:ext cx="3960000" cy="39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25225" y="1440000"/>
            <a:ext cx="3960000" cy="39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26299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545225" y="1440000"/>
            <a:ext cx="3240000" cy="4500000"/>
          </a:xfrm>
        </p:spPr>
        <p:txBody>
          <a:bodyPr anchor="ctr" anchorCtr="0"/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60000" y="1440000"/>
            <a:ext cx="46565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886858648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545225" y="1440000"/>
            <a:ext cx="3240000" cy="2160000"/>
          </a:xfrm>
        </p:spPr>
        <p:txBody>
          <a:bodyPr anchor="ctr" anchorCtr="0"/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468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4"/>
          </p:nvPr>
        </p:nvSpPr>
        <p:spPr>
          <a:xfrm>
            <a:off x="5545225" y="3865700"/>
            <a:ext cx="3240000" cy="2160000"/>
          </a:xfrm>
        </p:spPr>
        <p:txBody>
          <a:bodyPr anchor="ctr" anchorCtr="0"/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2644081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59998" y="1440000"/>
            <a:ext cx="468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5544000" y="1080000"/>
            <a:ext cx="3600000" cy="576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2512313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60002" y="1440000"/>
            <a:ext cx="8425225" cy="1950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>
          <a:xfrm>
            <a:off x="360000" y="3600000"/>
            <a:ext cx="2520000" cy="180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312613" y="3600000"/>
            <a:ext cx="2520000" cy="180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3"/>
          </p:nvPr>
        </p:nvSpPr>
        <p:spPr>
          <a:xfrm>
            <a:off x="6265225" y="3600000"/>
            <a:ext cx="2520000" cy="1800000"/>
          </a:xfrm>
        </p:spPr>
        <p:txBody>
          <a:bodyPr anchor="ctr" anchorCtr="0"/>
          <a:lstStyle>
            <a:lvl1pPr marL="0" indent="0" algn="ctr">
              <a:buFont typeface="Arial"/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3096756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60000" y="1440000"/>
            <a:ext cx="252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302475" y="1440000"/>
            <a:ext cx="252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264000" y="1440000"/>
            <a:ext cx="252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38375558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Medienplatzhalter 4"/>
          <p:cNvSpPr>
            <a:spLocks noGrp="1"/>
          </p:cNvSpPr>
          <p:nvPr>
            <p:ph type="media" sz="quarter" idx="11"/>
          </p:nvPr>
        </p:nvSpPr>
        <p:spPr>
          <a:xfrm>
            <a:off x="2402475" y="2520000"/>
            <a:ext cx="4320000" cy="324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60000" y="1511300"/>
            <a:ext cx="8424000" cy="144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23348574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14385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1511300" y="3960000"/>
            <a:ext cx="7272700" cy="18000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1300" y="1980000"/>
            <a:ext cx="7272700" cy="18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424CC-9641-455A-8CFF-0A25F64B8290}" type="slidenum">
              <a:rPr lang="de-DE" altLang="fr-FR"/>
              <a:pPr>
                <a:defRPr/>
              </a:pPr>
              <a:t>‹Nr.›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1180427299"/>
      </p:ext>
    </p:extLst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24479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6858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52400" y="1447800"/>
            <a:ext cx="4343400" cy="4876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343400" cy="4876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74110991"/>
      </p:ext>
    </p:extLst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Wil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76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400" i="1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5600" y="1408250"/>
            <a:ext cx="6969125" cy="1696900"/>
          </a:xfrm>
        </p:spPr>
        <p:txBody>
          <a:bodyPr/>
          <a:lstStyle>
            <a:lvl1pPr>
              <a:defRPr sz="4400" baseline="0"/>
            </a:lvl1pPr>
          </a:lstStyle>
          <a:p>
            <a:r>
              <a:rPr lang="de-DE" dirty="0"/>
              <a:t>Herzlich Willkommen!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9263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AAD_Temp_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82550" y="1979999"/>
            <a:ext cx="7272000" cy="18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81850" y="3960000"/>
            <a:ext cx="7272700" cy="17931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0171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1511300" y="3960000"/>
            <a:ext cx="7272700" cy="18000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1300" y="1980000"/>
            <a:ext cx="7272700" cy="18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1063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24000" cy="396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103584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512000" y="1440000"/>
            <a:ext cx="7272700" cy="396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2010330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252000"/>
            <a:ext cx="8429625" cy="792000"/>
          </a:xfrm>
        </p:spPr>
        <p:txBody>
          <a:bodyPr anchor="t"/>
          <a:lstStyle>
            <a:lvl1pPr algn="l">
              <a:defRPr sz="2400" b="1" cap="none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1301" y="2520000"/>
            <a:ext cx="6983413" cy="2509200"/>
          </a:xfrm>
        </p:spPr>
        <p:txBody>
          <a:bodyPr anchor="t" anchorCtr="0">
            <a:noAutofit/>
          </a:bodyPr>
          <a:lstStyle>
            <a:lvl1pPr marL="0" indent="0"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41630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440000"/>
            <a:ext cx="3960000" cy="39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25225" y="1440000"/>
            <a:ext cx="3960000" cy="39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5599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545225" y="1440000"/>
            <a:ext cx="3240000" cy="4500000"/>
          </a:xfrm>
        </p:spPr>
        <p:txBody>
          <a:bodyPr anchor="ctr" anchorCtr="0"/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60000" y="1440000"/>
            <a:ext cx="4656500" cy="450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14174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24000" cy="396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94AF8-9B79-4297-BE53-8818EEC66419}" type="slidenum">
              <a:rPr lang="de-DE" altLang="fr-FR"/>
              <a:pPr>
                <a:defRPr/>
              </a:pPr>
              <a:t>‹Nr.›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3869897033"/>
      </p:ext>
    </p:extLst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545225" y="1440000"/>
            <a:ext cx="3240000" cy="2160000"/>
          </a:xfrm>
        </p:spPr>
        <p:txBody>
          <a:bodyPr anchor="ctr" anchorCtr="0"/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4680000" cy="450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4"/>
          </p:nvPr>
        </p:nvSpPr>
        <p:spPr>
          <a:xfrm>
            <a:off x="5545225" y="3865700"/>
            <a:ext cx="3240000" cy="2160000"/>
          </a:xfrm>
        </p:spPr>
        <p:txBody>
          <a:bodyPr anchor="ctr" anchorCtr="0"/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51061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59998" y="1440000"/>
            <a:ext cx="4680000" cy="450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5544000" y="1080000"/>
            <a:ext cx="3600000" cy="576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31697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60002" y="1440000"/>
            <a:ext cx="8425225" cy="1950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>
          <a:xfrm>
            <a:off x="360000" y="3600000"/>
            <a:ext cx="2520000" cy="180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312613" y="3600000"/>
            <a:ext cx="2520000" cy="180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3"/>
          </p:nvPr>
        </p:nvSpPr>
        <p:spPr>
          <a:xfrm>
            <a:off x="6265225" y="3600000"/>
            <a:ext cx="2520000" cy="1800000"/>
          </a:xfrm>
        </p:spPr>
        <p:txBody>
          <a:bodyPr anchor="ctr" anchorCtr="0"/>
          <a:lstStyle>
            <a:lvl1pPr marL="0" indent="0" algn="ctr">
              <a:buFont typeface="Arial"/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2312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60000" y="1440000"/>
            <a:ext cx="2520000" cy="450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302475" y="1440000"/>
            <a:ext cx="2520000" cy="450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264000" y="1440000"/>
            <a:ext cx="2520000" cy="450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0766963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Medienplatzhalter 4"/>
          <p:cNvSpPr>
            <a:spLocks noGrp="1"/>
          </p:cNvSpPr>
          <p:nvPr>
            <p:ph type="media" sz="quarter" idx="11"/>
          </p:nvPr>
        </p:nvSpPr>
        <p:spPr>
          <a:xfrm>
            <a:off x="2402475" y="2520000"/>
            <a:ext cx="4320000" cy="324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r>
              <a:rPr lang="de-DE"/>
              <a:t>Mediaclip durch Klicken auf Symbol hinzufügen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60000" y="1511300"/>
            <a:ext cx="8424000" cy="144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4109535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6426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40659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Wil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76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050" i="1"/>
            </a:lvl1pPr>
          </a:lstStyle>
          <a:p>
            <a:endParaRPr lang="de-DE" dirty="0"/>
          </a:p>
          <a:p>
            <a:r>
              <a:rPr lang="de-DE" dirty="0"/>
              <a:t>Titelbild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5601" y="1408250"/>
            <a:ext cx="6969125" cy="1696900"/>
          </a:xfrm>
        </p:spPr>
        <p:txBody>
          <a:bodyPr/>
          <a:lstStyle>
            <a:lvl1pPr>
              <a:defRPr sz="3300" baseline="0"/>
            </a:lvl1pPr>
          </a:lstStyle>
          <a:p>
            <a:r>
              <a:rPr lang="de-DE" dirty="0"/>
              <a:t>Herzlich Willkommen!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87503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AAD_Temp_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82550" y="1979999"/>
            <a:ext cx="7272000" cy="18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81851" y="3960000"/>
            <a:ext cx="7272700" cy="1793100"/>
          </a:xfrm>
        </p:spPr>
        <p:txBody>
          <a:bodyPr/>
          <a:lstStyle>
            <a:lvl1pPr marL="0" indent="0" algn="l">
              <a:buNone/>
              <a:defRPr sz="1050" b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56822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1511301" y="3960000"/>
            <a:ext cx="7272700" cy="1800000"/>
          </a:xfrm>
        </p:spPr>
        <p:txBody>
          <a:bodyPr/>
          <a:lstStyle>
            <a:lvl1pPr marL="0" indent="0" algn="l">
              <a:buNone/>
              <a:defRPr sz="1050" b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1301" y="1980000"/>
            <a:ext cx="7272700" cy="18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367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512000" y="1440000"/>
            <a:ext cx="7272700" cy="396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706DA-53C3-4C8A-9160-DB3A2BBD98AE}" type="slidenum">
              <a:rPr lang="de-DE" altLang="fr-FR"/>
              <a:pPr>
                <a:defRPr/>
              </a:pPr>
              <a:t>‹Nr.›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2879643865"/>
      </p:ext>
    </p:extLst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24000" cy="396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9454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512000" y="1440000"/>
            <a:ext cx="7272700" cy="396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946584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252000"/>
            <a:ext cx="8429625" cy="792000"/>
          </a:xfrm>
        </p:spPr>
        <p:txBody>
          <a:bodyPr anchor="t"/>
          <a:lstStyle>
            <a:lvl1pPr algn="l">
              <a:defRPr sz="1800" b="1" cap="none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1302" y="2520000"/>
            <a:ext cx="6983413" cy="25092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7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34060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440000"/>
            <a:ext cx="3960000" cy="3960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25225" y="1440000"/>
            <a:ext cx="3960000" cy="3960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7929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545225" y="1440000"/>
            <a:ext cx="3240000" cy="4500000"/>
          </a:xfrm>
        </p:spPr>
        <p:txBody>
          <a:bodyPr anchor="ctr" anchorCtr="0"/>
          <a:lstStyle>
            <a:lvl1pPr marL="0" indent="0" algn="ctr">
              <a:buNone/>
              <a:defRPr sz="1050" b="1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60001" y="1440000"/>
            <a:ext cx="46565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1326499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545225" y="1440000"/>
            <a:ext cx="3240000" cy="2160000"/>
          </a:xfrm>
        </p:spPr>
        <p:txBody>
          <a:bodyPr anchor="ctr" anchorCtr="0"/>
          <a:lstStyle>
            <a:lvl1pPr marL="0" indent="0" algn="ctr">
              <a:buNone/>
              <a:defRPr sz="1050" b="1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468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4"/>
          </p:nvPr>
        </p:nvSpPr>
        <p:spPr>
          <a:xfrm>
            <a:off x="5545225" y="3865700"/>
            <a:ext cx="3240000" cy="2160000"/>
          </a:xfrm>
        </p:spPr>
        <p:txBody>
          <a:bodyPr anchor="ctr" anchorCtr="0"/>
          <a:lstStyle>
            <a:lvl1pPr marL="0" indent="0" algn="ctr">
              <a:buNone/>
              <a:defRPr sz="1050" b="1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90291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59998" y="1440000"/>
            <a:ext cx="468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5544000" y="1080000"/>
            <a:ext cx="3600000" cy="5760000"/>
          </a:xfrm>
        </p:spPr>
        <p:txBody>
          <a:bodyPr anchor="ctr" anchorCtr="0"/>
          <a:lstStyle>
            <a:lvl1pPr marL="0" indent="0" algn="ctr">
              <a:buNone/>
              <a:defRPr sz="1050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43050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60003" y="1440000"/>
            <a:ext cx="8425225" cy="19509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>
          <a:xfrm>
            <a:off x="360000" y="3600000"/>
            <a:ext cx="2520000" cy="1800000"/>
          </a:xfrm>
        </p:spPr>
        <p:txBody>
          <a:bodyPr anchor="ctr" anchorCtr="0"/>
          <a:lstStyle>
            <a:lvl1pPr marL="0" indent="0" algn="ctr">
              <a:buNone/>
              <a:defRPr sz="1050" i="1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312613" y="3600000"/>
            <a:ext cx="2520000" cy="1800000"/>
          </a:xfrm>
        </p:spPr>
        <p:txBody>
          <a:bodyPr anchor="ctr" anchorCtr="0"/>
          <a:lstStyle>
            <a:lvl1pPr marL="0" indent="0" algn="ctr">
              <a:buNone/>
              <a:defRPr sz="1050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3"/>
          </p:nvPr>
        </p:nvSpPr>
        <p:spPr>
          <a:xfrm>
            <a:off x="6265225" y="3600000"/>
            <a:ext cx="2520000" cy="1800000"/>
          </a:xfrm>
        </p:spPr>
        <p:txBody>
          <a:bodyPr anchor="ctr" anchorCtr="0"/>
          <a:lstStyle>
            <a:lvl1pPr marL="0" indent="0" algn="ctr">
              <a:buFont typeface="Arial"/>
              <a:buNone/>
              <a:defRPr sz="1050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18780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60000" y="1440000"/>
            <a:ext cx="252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302475" y="1440000"/>
            <a:ext cx="252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264000" y="1440000"/>
            <a:ext cx="252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0676756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Medienplatzhalter 4"/>
          <p:cNvSpPr>
            <a:spLocks noGrp="1"/>
          </p:cNvSpPr>
          <p:nvPr>
            <p:ph type="media" sz="quarter" idx="11"/>
          </p:nvPr>
        </p:nvSpPr>
        <p:spPr>
          <a:xfrm>
            <a:off x="2402475" y="2520000"/>
            <a:ext cx="4320000" cy="3240000"/>
          </a:xfrm>
        </p:spPr>
        <p:txBody>
          <a:bodyPr anchor="ctr" anchorCtr="0"/>
          <a:lstStyle>
            <a:lvl1pPr marL="0" indent="0" algn="ctr">
              <a:buNone/>
              <a:defRPr sz="1050" i="1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60000" y="1511300"/>
            <a:ext cx="8424000" cy="144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214570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252000"/>
            <a:ext cx="8429625" cy="792000"/>
          </a:xfrm>
        </p:spPr>
        <p:txBody>
          <a:bodyPr/>
          <a:lstStyle>
            <a:lvl1pPr algn="l">
              <a:defRPr sz="2400" b="1" cap="none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1301" y="2520000"/>
            <a:ext cx="6983413" cy="2509200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51E04-2D82-4925-842C-7CD7471E8B19}" type="slidenum">
              <a:rPr lang="de-DE" altLang="fr-FR"/>
              <a:pPr>
                <a:defRPr/>
              </a:pPr>
              <a:t>‹Nr.›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3424410283"/>
      </p:ext>
    </p:extLst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6343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1949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424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405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Wil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76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400" i="1"/>
            </a:lvl1pPr>
          </a:lstStyle>
          <a:p>
            <a:endParaRPr lang="de-DE" dirty="0"/>
          </a:p>
          <a:p>
            <a:r>
              <a:rPr lang="de-DE" dirty="0"/>
              <a:t>Titelbild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11302" y="1440000"/>
            <a:ext cx="7273925" cy="1989000"/>
          </a:xfrm>
        </p:spPr>
        <p:txBody>
          <a:bodyPr/>
          <a:lstStyle>
            <a:lvl1pPr>
              <a:defRPr sz="4400" baseline="0"/>
            </a:lvl1pPr>
          </a:lstStyle>
          <a:p>
            <a:r>
              <a:rPr lang="de-DE" dirty="0"/>
              <a:t>Herzlich </a:t>
            </a:r>
            <a:br>
              <a:rPr lang="de-DE" dirty="0"/>
            </a:br>
            <a:r>
              <a:rPr lang="de-DE" dirty="0"/>
              <a:t>Willkommen!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73208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AAD_Temp_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12000" y="1979999"/>
            <a:ext cx="7272000" cy="18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1300" y="3960000"/>
            <a:ext cx="7272700" cy="17931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42357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1511300" y="3960000"/>
            <a:ext cx="7272700" cy="18000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1300" y="1980000"/>
            <a:ext cx="7272700" cy="18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88738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24000" cy="396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529364259"/>
      </p:ext>
    </p:extLst>
  </p:cSld>
  <p:clrMapOvr>
    <a:masterClrMapping/>
  </p:clrMapOvr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512000" y="1440000"/>
            <a:ext cx="7272700" cy="396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2283134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252000"/>
            <a:ext cx="8429625" cy="792000"/>
          </a:xfrm>
        </p:spPr>
        <p:txBody>
          <a:bodyPr anchor="t"/>
          <a:lstStyle>
            <a:lvl1pPr algn="l">
              <a:defRPr sz="2400" b="1" cap="none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1301" y="2520000"/>
            <a:ext cx="6983413" cy="2509200"/>
          </a:xfrm>
        </p:spPr>
        <p:txBody>
          <a:bodyPr anchor="t" anchorCtr="0">
            <a:noAutofit/>
          </a:bodyPr>
          <a:lstStyle>
            <a:lvl1pPr marL="0" indent="0"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766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440000"/>
            <a:ext cx="3960000" cy="39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25225" y="1440000"/>
            <a:ext cx="3960000" cy="39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E0FDE-192B-43F4-AB6A-A28090E2BC49}" type="slidenum">
              <a:rPr lang="de-DE" altLang="fr-FR"/>
              <a:pPr>
                <a:defRPr/>
              </a:pPr>
              <a:t>‹Nr.›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2273905219"/>
      </p:ext>
    </p:extLst>
  </p:cSld>
  <p:clrMapOvr>
    <a:masterClrMapping/>
  </p:clrMapOvr>
  <p:transition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440000"/>
            <a:ext cx="3960000" cy="39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25225" y="1440000"/>
            <a:ext cx="3960000" cy="39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52790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545225" y="1440000"/>
            <a:ext cx="3240000" cy="4500000"/>
          </a:xfrm>
        </p:spPr>
        <p:txBody>
          <a:bodyPr anchor="ctr" anchorCtr="0"/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60000" y="1440000"/>
            <a:ext cx="46565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8737413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545225" y="1440000"/>
            <a:ext cx="3240000" cy="2160000"/>
          </a:xfrm>
        </p:spPr>
        <p:txBody>
          <a:bodyPr anchor="ctr" anchorCtr="0"/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468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4"/>
          </p:nvPr>
        </p:nvSpPr>
        <p:spPr>
          <a:xfrm>
            <a:off x="5545225" y="3865700"/>
            <a:ext cx="3240000" cy="2160000"/>
          </a:xfrm>
        </p:spPr>
        <p:txBody>
          <a:bodyPr anchor="ctr" anchorCtr="0"/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63051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59998" y="1440000"/>
            <a:ext cx="468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5544000" y="1080000"/>
            <a:ext cx="3600000" cy="576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79734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60002" y="1440000"/>
            <a:ext cx="8425225" cy="1950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>
          <a:xfrm>
            <a:off x="360000" y="3600000"/>
            <a:ext cx="2520000" cy="180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312613" y="3600000"/>
            <a:ext cx="2520000" cy="180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3"/>
          </p:nvPr>
        </p:nvSpPr>
        <p:spPr>
          <a:xfrm>
            <a:off x="6265225" y="3600000"/>
            <a:ext cx="2520000" cy="1800000"/>
          </a:xfrm>
        </p:spPr>
        <p:txBody>
          <a:bodyPr anchor="ctr" anchorCtr="0"/>
          <a:lstStyle>
            <a:lvl1pPr marL="0" indent="0" algn="ctr">
              <a:buFont typeface="Arial"/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31174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60000" y="1440000"/>
            <a:ext cx="252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302475" y="1440000"/>
            <a:ext cx="252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264000" y="1440000"/>
            <a:ext cx="252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8736589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Medienplatzhalter 4"/>
          <p:cNvSpPr>
            <a:spLocks noGrp="1"/>
          </p:cNvSpPr>
          <p:nvPr>
            <p:ph type="media" sz="quarter" idx="11"/>
          </p:nvPr>
        </p:nvSpPr>
        <p:spPr>
          <a:xfrm>
            <a:off x="2402475" y="2520000"/>
            <a:ext cx="4320000" cy="324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60000" y="1511300"/>
            <a:ext cx="8424000" cy="144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6272159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35042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3626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Wil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760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 sz="1400" i="1"/>
            </a:lvl1pPr>
          </a:lstStyle>
          <a:p>
            <a:pPr lvl="0"/>
            <a:endParaRPr lang="de-DE" noProof="0" dirty="0"/>
          </a:p>
          <a:p>
            <a:pPr lvl="0"/>
            <a:r>
              <a:rPr lang="de-DE" noProof="0" dirty="0"/>
              <a:t>Titelbild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5600" y="1408250"/>
            <a:ext cx="6969125" cy="1696900"/>
          </a:xfrm>
        </p:spPr>
        <p:txBody>
          <a:bodyPr/>
          <a:lstStyle>
            <a:lvl1pPr>
              <a:defRPr sz="4400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1EE3FA34-BDBE-4B99-848C-ACF9E3EEF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85D16-8C8D-485F-9081-D1B2AA4142B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4782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545225" y="1440000"/>
            <a:ext cx="3240000" cy="450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60000" y="1440000"/>
            <a:ext cx="46565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FE6E5-F381-4D4D-892E-4C210D531638}" type="slidenum">
              <a:rPr lang="de-DE" altLang="fr-FR"/>
              <a:pPr>
                <a:defRPr/>
              </a:pPr>
              <a:t>‹Nr.›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2860015670"/>
      </p:ext>
    </p:extLst>
  </p:cSld>
  <p:clrMapOvr>
    <a:masterClrMapping/>
  </p:clrMapOvr>
  <p:transition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AAD_Temp_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82550" y="1979999"/>
            <a:ext cx="7272000" cy="18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81850" y="3960000"/>
            <a:ext cx="7272700" cy="17931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8BD5D653-1359-4BE1-94DC-84F5A27F8E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A9626-F1B5-4452-9635-87334F4CBFA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18129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1511300" y="3960000"/>
            <a:ext cx="7272700" cy="18000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1300" y="1980000"/>
            <a:ext cx="7272700" cy="18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3A174501-1653-477A-A7E2-F9492BCD35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4C605-32E0-4D78-B8DF-F952B6F682C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18840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24000" cy="396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F8498556-D0A0-4F15-97A5-D07A98814E2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392BD-F855-4E7D-9558-FF6F019FE96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036761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512000" y="1440000"/>
            <a:ext cx="7272700" cy="396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08F10CBA-06B8-41E1-B820-E8A4B928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F1FE-4845-4BF6-A8C8-9DE67C7C5A4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33062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252000"/>
            <a:ext cx="8429625" cy="792000"/>
          </a:xfrm>
        </p:spPr>
        <p:txBody>
          <a:bodyPr/>
          <a:lstStyle>
            <a:lvl1pPr algn="l">
              <a:defRPr sz="2400" b="1" cap="none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1301" y="2520000"/>
            <a:ext cx="6983413" cy="2509200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6999C52D-4E84-4EDB-88EB-2A326168EA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CAAFA-884B-4082-B2EE-37D374A4AC5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89364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440000"/>
            <a:ext cx="3960000" cy="39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25225" y="1440000"/>
            <a:ext cx="3960000" cy="39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7D47FBC8-6FF5-4DCE-AA92-E7F6CD074D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687D-5F05-40E9-81E7-B7F4DFD406B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918544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545225" y="1440000"/>
            <a:ext cx="3240000" cy="450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60000" y="1440000"/>
            <a:ext cx="46565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2981B8-EF83-4500-9B67-FDE40753675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F39E8-617B-4793-9678-16434704343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53174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545225" y="1440000"/>
            <a:ext cx="3240000" cy="216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468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4"/>
          </p:nvPr>
        </p:nvSpPr>
        <p:spPr>
          <a:xfrm>
            <a:off x="5545225" y="3865700"/>
            <a:ext cx="3240000" cy="216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99EBB4-4B06-4D2C-9A0E-541A68C0C4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68B80-1D27-4018-8B6C-AEFFC03FCF3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469549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59998" y="1440000"/>
            <a:ext cx="468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5544000" y="1080000"/>
            <a:ext cx="3600000" cy="576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8759B-528D-479C-82B0-ED6D867802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15323-90EE-4555-9252-B69B807406E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92896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60002" y="1440000"/>
            <a:ext cx="8425225" cy="1950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>
          <a:xfrm>
            <a:off x="360000" y="3600000"/>
            <a:ext cx="2520000" cy="180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noProof="0" dirty="0"/>
              <a:t>Bild</a:t>
            </a:r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312613" y="3600000"/>
            <a:ext cx="2520000" cy="180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3"/>
          </p:nvPr>
        </p:nvSpPr>
        <p:spPr>
          <a:xfrm>
            <a:off x="6265225" y="3600000"/>
            <a:ext cx="2520000" cy="1800000"/>
          </a:xfrm>
        </p:spPr>
        <p:txBody>
          <a:bodyPr rtlCol="0" anchor="ctr">
            <a:noAutofit/>
          </a:bodyPr>
          <a:lstStyle>
            <a:lvl1pPr marL="0" indent="0" algn="ctr">
              <a:buFont typeface="Arial"/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03C338D7-88BD-4E93-B0D9-37F92A494C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B4063-0937-4E70-9157-FEE9C4B025D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758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545225" y="1440000"/>
            <a:ext cx="3240000" cy="216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468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4"/>
          </p:nvPr>
        </p:nvSpPr>
        <p:spPr>
          <a:xfrm>
            <a:off x="5545225" y="3865700"/>
            <a:ext cx="3240000" cy="216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8D190-AB9F-4D55-AB44-098F8D33620F}" type="slidenum">
              <a:rPr lang="de-DE" altLang="fr-FR"/>
              <a:pPr>
                <a:defRPr/>
              </a:pPr>
              <a:t>‹Nr.›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3761084805"/>
      </p:ext>
    </p:extLst>
  </p:cSld>
  <p:clrMapOvr>
    <a:masterClrMapping/>
  </p:clrMapOvr>
  <p:transition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60000" y="1440000"/>
            <a:ext cx="252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302475" y="1440000"/>
            <a:ext cx="252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264000" y="1440000"/>
            <a:ext cx="252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6F0BFF98-F1C1-4232-A0BC-B5238AC2C81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5127D-5905-471C-B84F-8DA34933EC4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190872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Medienplatzhalter 4"/>
          <p:cNvSpPr>
            <a:spLocks noGrp="1"/>
          </p:cNvSpPr>
          <p:nvPr>
            <p:ph type="media" sz="quarter" idx="11"/>
          </p:nvPr>
        </p:nvSpPr>
        <p:spPr>
          <a:xfrm>
            <a:off x="2402475" y="2520000"/>
            <a:ext cx="4320000" cy="324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endParaRPr lang="de-DE" noProof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60000" y="1511300"/>
            <a:ext cx="8424000" cy="144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98B05A-8CAB-444D-ADDE-C558AA8AD72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197D1-EC3F-4B60-8E7D-C108E165E26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231451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373F82D7-A743-4B98-8F42-0AE158EA8F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932DA-4BDE-4C5C-A5BF-AE30307CF5D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489233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DE21037A-FB25-4936-BEC4-8C57B7E5FB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560F0-9CBA-4A98-A343-5836AC0766A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9194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65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80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U:\Eigene Bilder\logos\DAAD\DAAD-Logo-globus-unten-links.jp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" b="19911"/>
          <a:stretch>
            <a:fillRect/>
          </a:stretch>
        </p:blipFill>
        <p:spPr bwMode="auto">
          <a:xfrm>
            <a:off x="0" y="5553075"/>
            <a:ext cx="3940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 7" descr="DAAD_ppt_Kopfleiste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elplatzhalter 1"/>
          <p:cNvSpPr>
            <a:spLocks noGrp="1"/>
          </p:cNvSpPr>
          <p:nvPr>
            <p:ph type="title"/>
          </p:nvPr>
        </p:nvSpPr>
        <p:spPr bwMode="auto">
          <a:xfrm>
            <a:off x="360363" y="252413"/>
            <a:ext cx="84232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fr-FR"/>
              <a:t>Mastertitelformat bearbeiten</a:t>
            </a:r>
          </a:p>
        </p:txBody>
      </p:sp>
      <p:sp>
        <p:nvSpPr>
          <p:cNvPr id="102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60363" y="1439863"/>
            <a:ext cx="84232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fr-FR"/>
              <a:t>Mastertextformat bearbeiten</a:t>
            </a:r>
          </a:p>
          <a:p>
            <a:pPr lvl="1"/>
            <a:r>
              <a:rPr lang="de-DE" altLang="fr-FR"/>
              <a:t>Zweite Ebene</a:t>
            </a:r>
          </a:p>
          <a:p>
            <a:pPr lvl="2"/>
            <a:r>
              <a:rPr lang="de-DE" altLang="fr-FR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04138" y="6300788"/>
            <a:ext cx="1079500" cy="5572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55AD66C1-1DD1-4F31-A163-E66692D551CD}" type="slidenum">
              <a:rPr lang="de-DE" altLang="fr-FR"/>
              <a:pPr>
                <a:defRPr/>
              </a:pPr>
              <a:t>‹Nr.›</a:t>
            </a:fld>
            <a:endParaRPr lang="de-DE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>
    <p:fade thruBlk="1"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</a:defRPr>
      </a:lvl9pPr>
    </p:titleStyle>
    <p:bodyStyle>
      <a:lvl1pPr marL="361950" indent="-361950" algn="l" defTabSz="457200" rtl="0" eaLnBrk="0" fontAlgn="base" hangingPunct="0">
        <a:spcBef>
          <a:spcPct val="0"/>
        </a:spcBef>
        <a:spcAft>
          <a:spcPts val="1500"/>
        </a:spcAft>
        <a:buClr>
          <a:schemeClr val="accent2"/>
        </a:buClr>
        <a:buFont typeface="Wingdings" pitchFamily="2" charset="2"/>
        <a:buChar char="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14375" indent="-352425" algn="l" defTabSz="457200" rtl="0" eaLnBrk="0" fontAlgn="base" hangingPunct="0">
        <a:spcBef>
          <a:spcPct val="0"/>
        </a:spcBef>
        <a:spcAft>
          <a:spcPts val="1500"/>
        </a:spcAft>
        <a:buClr>
          <a:schemeClr val="accent2"/>
        </a:buClr>
        <a:buFont typeface="Wingdings" pitchFamily="2" charset="2"/>
        <a:buChar char="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552450" algn="l" defTabSz="457200" rtl="0" eaLnBrk="0" fontAlgn="base" hangingPunct="0">
        <a:spcBef>
          <a:spcPct val="0"/>
        </a:spcBef>
        <a:spcAft>
          <a:spcPts val="1500"/>
        </a:spcAft>
        <a:buFont typeface="Arial" pitchFamily="34" charset="0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DAAD_ppt-Master_Globe_NEU_150319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81"/>
            <a:ext cx="4145004" cy="1219119"/>
          </a:xfrm>
          <a:prstGeom prst="rect">
            <a:avLst/>
          </a:prstGeom>
        </p:spPr>
      </p:pic>
      <p:pic>
        <p:nvPicPr>
          <p:cNvPr id="7" name="Bild 7" descr="DAAD_ppt_Kopfleiste.png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842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000" y="1439999"/>
            <a:ext cx="8424000" cy="42972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98875" y="6350800"/>
            <a:ext cx="1080000" cy="507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17E9A67-508C-2544-868A-47185330C568}" type="slidenum">
              <a:rPr lang="de-DE" smtClean="0">
                <a:solidFill>
                  <a:prstClr val="black"/>
                </a:solidFill>
                <a:latin typeface="Arial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06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transition>
    <p:fade thruBlk="1"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457200" rtl="0" eaLnBrk="1" latinLnBrk="0" hangingPunct="1">
        <a:spcBef>
          <a:spcPts val="0"/>
        </a:spcBef>
        <a:spcAft>
          <a:spcPts val="1500"/>
        </a:spcAft>
        <a:buClr>
          <a:schemeClr val="accent2"/>
        </a:buClr>
        <a:buFont typeface="Wingdings" charset="2"/>
        <a:buChar char="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14375" indent="-352425" algn="l" defTabSz="457200" rtl="0" eaLnBrk="1" latinLnBrk="0" hangingPunct="1">
        <a:spcBef>
          <a:spcPts val="0"/>
        </a:spcBef>
        <a:spcAft>
          <a:spcPts val="1500"/>
        </a:spcAft>
        <a:buClr>
          <a:schemeClr val="accent2"/>
        </a:buClr>
        <a:buFont typeface="Wingdings" charset="2"/>
        <a:buChar char="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552450" algn="l" defTabSz="457200" rtl="0" eaLnBrk="1" latinLnBrk="0" hangingPunct="1">
        <a:spcBef>
          <a:spcPts val="0"/>
        </a:spcBef>
        <a:spcAft>
          <a:spcPts val="1500"/>
        </a:spcAft>
        <a:buFont typeface="Arial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DAAD_ppt-Master_Globe_NEU_150319.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5638881"/>
            <a:ext cx="4145004" cy="1219119"/>
          </a:xfrm>
          <a:prstGeom prst="rect">
            <a:avLst/>
          </a:prstGeom>
        </p:spPr>
      </p:pic>
      <p:pic>
        <p:nvPicPr>
          <p:cNvPr id="7" name="Bild 7" descr="DAAD_ppt_Kopfleiste.png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842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000" y="1439999"/>
            <a:ext cx="8424000" cy="42972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98875" y="6350800"/>
            <a:ext cx="1080000" cy="507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Bild 7" descr="DAAD_Logo-Supplement_eng_blue_rgb.png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360000" y="6217200"/>
            <a:ext cx="3762000" cy="27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1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457200" rtl="0" eaLnBrk="1" latinLnBrk="0" hangingPunct="1">
        <a:spcBef>
          <a:spcPts val="0"/>
        </a:spcBef>
        <a:spcAft>
          <a:spcPts val="1500"/>
        </a:spcAft>
        <a:buClr>
          <a:schemeClr val="accent2"/>
        </a:buClr>
        <a:buFont typeface="Wingdings" charset="2"/>
        <a:buChar char="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14375" indent="-352425" algn="l" defTabSz="457200" rtl="0" eaLnBrk="1" latinLnBrk="0" hangingPunct="1">
        <a:spcBef>
          <a:spcPts val="0"/>
        </a:spcBef>
        <a:spcAft>
          <a:spcPts val="1500"/>
        </a:spcAft>
        <a:buClr>
          <a:schemeClr val="accent2"/>
        </a:buClr>
        <a:buFont typeface="Wingdings" charset="2"/>
        <a:buChar char="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552450" algn="l" defTabSz="457200" rtl="0" eaLnBrk="1" latinLnBrk="0" hangingPunct="1">
        <a:spcBef>
          <a:spcPts val="0"/>
        </a:spcBef>
        <a:spcAft>
          <a:spcPts val="1500"/>
        </a:spcAft>
        <a:buFont typeface="Arial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DAAD_ppt-Master_Globe_NEU_150319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8883"/>
            <a:ext cx="4145004" cy="1219119"/>
          </a:xfrm>
          <a:prstGeom prst="rect">
            <a:avLst/>
          </a:prstGeom>
        </p:spPr>
      </p:pic>
      <p:pic>
        <p:nvPicPr>
          <p:cNvPr id="7" name="Bild 7" descr="DAAD_ppt_Kopfleiste.png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842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000" y="1439999"/>
            <a:ext cx="8424000" cy="42972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98875" y="6350800"/>
            <a:ext cx="1080000" cy="507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 b="0">
                <a:solidFill>
                  <a:schemeClr val="tx1"/>
                </a:solidFill>
              </a:defRPr>
            </a:lvl1pPr>
          </a:lstStyle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01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342900" rtl="0" eaLnBrk="1" latinLnBrk="0" hangingPunct="1">
        <a:spcBef>
          <a:spcPts val="0"/>
        </a:spcBef>
        <a:spcAft>
          <a:spcPts val="1125"/>
        </a:spcAft>
        <a:buClr>
          <a:schemeClr val="accent2"/>
        </a:buClr>
        <a:buFont typeface="Wingdings" charset="2"/>
        <a:buChar char="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535781" indent="-264319" algn="l" defTabSz="342900" rtl="0" eaLnBrk="1" latinLnBrk="0" hangingPunct="1">
        <a:spcBef>
          <a:spcPts val="0"/>
        </a:spcBef>
        <a:spcAft>
          <a:spcPts val="1125"/>
        </a:spcAft>
        <a:buClr>
          <a:schemeClr val="accent2"/>
        </a:buClr>
        <a:buFont typeface="Wingdings" charset="2"/>
        <a:buChar char="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414338" algn="l" defTabSz="342900" rtl="0" eaLnBrk="1" latinLnBrk="0" hangingPunct="1">
        <a:spcBef>
          <a:spcPts val="0"/>
        </a:spcBef>
        <a:spcAft>
          <a:spcPts val="1125"/>
        </a:spcAft>
        <a:buFont typeface="Arial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7" descr="DAAD_ppt_Kopfleiste.png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842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000" y="1439999"/>
            <a:ext cx="8424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04000" y="6300000"/>
            <a:ext cx="1080000" cy="55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Bild 7" descr="TEST_DAAD_Logo_0706.png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6844"/>
            <a:ext cx="3994233" cy="138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6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457200" rtl="0" eaLnBrk="1" latinLnBrk="0" hangingPunct="1">
        <a:spcBef>
          <a:spcPts val="0"/>
        </a:spcBef>
        <a:spcAft>
          <a:spcPts val="1500"/>
        </a:spcAft>
        <a:buClr>
          <a:schemeClr val="accent2"/>
        </a:buClr>
        <a:buFont typeface="Wingdings" charset="2"/>
        <a:buChar char="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14375" indent="-352425" algn="l" defTabSz="457200" rtl="0" eaLnBrk="1" latinLnBrk="0" hangingPunct="1">
        <a:spcBef>
          <a:spcPts val="0"/>
        </a:spcBef>
        <a:spcAft>
          <a:spcPts val="1500"/>
        </a:spcAft>
        <a:buClr>
          <a:schemeClr val="accent2"/>
        </a:buClr>
        <a:buFont typeface="Wingdings" charset="2"/>
        <a:buChar char="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552450" algn="l" defTabSz="457200" rtl="0" eaLnBrk="1" latinLnBrk="0" hangingPunct="1">
        <a:spcBef>
          <a:spcPts val="0"/>
        </a:spcBef>
        <a:spcAft>
          <a:spcPts val="1500"/>
        </a:spcAft>
        <a:buFont typeface="Arial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7" descr="DAAD_ppt_Kopfleiste.png">
            <a:extLst>
              <a:ext uri="{FF2B5EF4-FFF2-40B4-BE49-F238E27FC236}">
                <a16:creationId xmlns:a16="http://schemas.microsoft.com/office/drawing/2014/main" id="{9340C02D-FA97-4CA5-8BBD-2658763C134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elplatzhalter 1">
            <a:extLst>
              <a:ext uri="{FF2B5EF4-FFF2-40B4-BE49-F238E27FC236}">
                <a16:creationId xmlns:a16="http://schemas.microsoft.com/office/drawing/2014/main" id="{632D7D04-B2FB-4702-B840-DEA60CFE7D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60363" y="252413"/>
            <a:ext cx="84232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8" name="Textplatzhalter 2">
            <a:extLst>
              <a:ext uri="{FF2B5EF4-FFF2-40B4-BE49-F238E27FC236}">
                <a16:creationId xmlns:a16="http://schemas.microsoft.com/office/drawing/2014/main" id="{1F8E324B-615B-4037-B8F4-C17985F722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60363" y="1439863"/>
            <a:ext cx="8423275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E56989-AB6C-4328-9293-808FDA576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04138" y="6300788"/>
            <a:ext cx="1079500" cy="5572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0CAC5A37-59BE-4AE3-9332-5B01F937A07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1030" name="Bild 3" descr="DAAD_ppt-Master_Globe_NEU_150319.png">
            <a:extLst>
              <a:ext uri="{FF2B5EF4-FFF2-40B4-BE49-F238E27FC236}">
                <a16:creationId xmlns:a16="http://schemas.microsoft.com/office/drawing/2014/main" id="{B8A9C9BB-1D86-4E38-A69B-AF36FF7C98A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7225"/>
            <a:ext cx="357028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01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</a:defRPr>
      </a:lvl9pPr>
    </p:titleStyle>
    <p:bodyStyle>
      <a:lvl1pPr marL="361950" indent="-361950" algn="l" defTabSz="457200" rtl="0" eaLnBrk="0" fontAlgn="base" hangingPunct="0">
        <a:spcBef>
          <a:spcPct val="0"/>
        </a:spcBef>
        <a:spcAft>
          <a:spcPts val="1500"/>
        </a:spcAft>
        <a:buClr>
          <a:schemeClr val="accent2"/>
        </a:buClr>
        <a:buFont typeface="Wingdings" panose="05000000000000000000" pitchFamily="2" charset="2"/>
        <a:buChar char="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14375" indent="-352425" algn="l" defTabSz="457200" rtl="0" eaLnBrk="0" fontAlgn="base" hangingPunct="0">
        <a:spcBef>
          <a:spcPct val="0"/>
        </a:spcBef>
        <a:spcAft>
          <a:spcPts val="1500"/>
        </a:spcAft>
        <a:buClr>
          <a:schemeClr val="accent2"/>
        </a:buClr>
        <a:buFont typeface="Wingdings" panose="05000000000000000000" pitchFamily="2" charset="2"/>
        <a:buChar char="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552450" algn="l" defTabSz="457200" rtl="0" eaLnBrk="0" fontAlgn="base" hangingPunct="0">
        <a:spcBef>
          <a:spcPct val="0"/>
        </a:spcBef>
        <a:spcAft>
          <a:spcPts val="1500"/>
        </a:spcAft>
        <a:buFont typeface="Arial" panose="020B0604020202020204" pitchFamily="34" charset="0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Untertitel 2"/>
          <p:cNvSpPr>
            <a:spLocks noGrp="1"/>
          </p:cNvSpPr>
          <p:nvPr>
            <p:ph type="subTitle" idx="1"/>
          </p:nvPr>
        </p:nvSpPr>
        <p:spPr>
          <a:xfrm>
            <a:off x="5297488" y="5148263"/>
            <a:ext cx="2649537" cy="841375"/>
          </a:xfrm>
        </p:spPr>
        <p:txBody>
          <a:bodyPr/>
          <a:lstStyle/>
          <a:p>
            <a:pPr eaLnBrk="1" hangingPunct="1"/>
            <a:r>
              <a:rPr lang="de-DE" altLang="fr-FR" sz="1800" dirty="0">
                <a:solidFill>
                  <a:schemeClr val="tx2"/>
                </a:solidFill>
              </a:rPr>
              <a:t>Kai Franke</a:t>
            </a:r>
            <a:br>
              <a:rPr lang="de-DE" altLang="fr-FR" sz="1800" dirty="0">
                <a:solidFill>
                  <a:schemeClr val="tx2"/>
                </a:solidFill>
              </a:rPr>
            </a:br>
            <a:r>
              <a:rPr lang="de-DE" altLang="fr-FR" sz="1800" dirty="0">
                <a:solidFill>
                  <a:schemeClr val="tx2"/>
                </a:solidFill>
              </a:rPr>
              <a:t>Leiter </a:t>
            </a:r>
            <a:br>
              <a:rPr lang="de-DE" altLang="fr-FR" sz="1800" dirty="0">
                <a:solidFill>
                  <a:schemeClr val="tx2"/>
                </a:solidFill>
              </a:rPr>
            </a:br>
            <a:r>
              <a:rPr lang="de-DE" altLang="fr-FR" sz="1800" dirty="0">
                <a:solidFill>
                  <a:schemeClr val="tx2"/>
                </a:solidFill>
              </a:rPr>
              <a:t>DAAD Hauptstadtbüro </a:t>
            </a:r>
            <a:br>
              <a:rPr lang="de-DE" altLang="fr-FR" sz="1800" dirty="0">
                <a:solidFill>
                  <a:schemeClr val="tx2"/>
                </a:solidFill>
              </a:rPr>
            </a:br>
            <a:r>
              <a:rPr lang="de-DE" altLang="fr-FR" sz="1800" dirty="0">
                <a:solidFill>
                  <a:schemeClr val="tx2"/>
                </a:solidFill>
              </a:rPr>
              <a:t>Berlin, 28.06. 2018</a:t>
            </a:r>
          </a:p>
        </p:txBody>
      </p:sp>
      <p:sp>
        <p:nvSpPr>
          <p:cNvPr id="2052" name="Textfeld 1"/>
          <p:cNvSpPr txBox="1">
            <a:spLocks noChangeArrowheads="1"/>
          </p:cNvSpPr>
          <p:nvPr/>
        </p:nvSpPr>
        <p:spPr bwMode="auto">
          <a:xfrm>
            <a:off x="395288" y="9524"/>
            <a:ext cx="83981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1500"/>
              </a:spcAft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de-DE" altLang="fr-FR" sz="2800" dirty="0">
                <a:solidFill>
                  <a:schemeClr val="bg1"/>
                </a:solidFill>
              </a:rPr>
              <a:t>Forschen, Reisen, Lehren Fördermöglichkeiten mit dem DAAD nach und aus Frankreich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EC865D-4175-459C-A371-8FC9E95D1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189" y="1386840"/>
            <a:ext cx="7296736" cy="3665219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FEB85F2-0577-4988-B35B-6F37E573AA89}"/>
              </a:ext>
            </a:extLst>
          </p:cNvPr>
          <p:cNvGrpSpPr/>
          <p:nvPr/>
        </p:nvGrpSpPr>
        <p:grpSpPr>
          <a:xfrm>
            <a:off x="368426" y="2613038"/>
            <a:ext cx="2473834" cy="2439021"/>
            <a:chOff x="368426" y="3298892"/>
            <a:chExt cx="2256880" cy="2220990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93B378C3-FF32-4301-A457-3E1C197508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426" y="3298892"/>
              <a:ext cx="2228850" cy="2220990"/>
            </a:xfrm>
            <a:prstGeom prst="ellipse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Oval 1031">
              <a:extLst>
                <a:ext uri="{FF2B5EF4-FFF2-40B4-BE49-F238E27FC236}">
                  <a16:creationId xmlns:a16="http://schemas.microsoft.com/office/drawing/2014/main" id="{3640F6D2-668D-4B37-8D30-3ED1B2E32A46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68426" y="3325878"/>
              <a:ext cx="2256880" cy="2194003"/>
            </a:xfrm>
            <a:prstGeom prst="ellipse">
              <a:avLst/>
            </a:prstGeom>
            <a:noFill/>
            <a:ln w="101600">
              <a:solidFill>
                <a:srgbClr val="FF99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Aft>
                  <a:spcPts val="1500"/>
                </a:spcAft>
                <a:buClr>
                  <a:schemeClr val="accent2"/>
                </a:buClr>
                <a:buFont typeface="Wingdings" pitchFamily="2" charset="2"/>
                <a:buChar char=""/>
                <a:defRPr sz="2400" b="1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spcAft>
                  <a:spcPts val="1500"/>
                </a:spcAft>
                <a:buClr>
                  <a:schemeClr val="accent2"/>
                </a:buClr>
                <a:buFont typeface="Wingdings" pitchFamily="2" charset="2"/>
                <a:buChar char="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Aft>
                  <a:spcPts val="1500"/>
                </a:spcAft>
                <a:buFont typeface="Arial" charset="0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endParaRPr lang="de-DE" altLang="de-DE" sz="1800" b="0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6314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>
            <a:extLst>
              <a:ext uri="{FF2B5EF4-FFF2-40B4-BE49-F238E27FC236}">
                <a16:creationId xmlns:a16="http://schemas.microsoft.com/office/drawing/2014/main" id="{9AC42FF7-0863-49E9-B8B4-34BBB2597006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1052513"/>
            <a:ext cx="4681537" cy="4321175"/>
            <a:chOff x="440" y="1088"/>
            <a:chExt cx="2816" cy="2832"/>
          </a:xfrm>
        </p:grpSpPr>
        <p:sp>
          <p:nvSpPr>
            <p:cNvPr id="18451" name="AutoShape 3">
              <a:extLst>
                <a:ext uri="{FF2B5EF4-FFF2-40B4-BE49-F238E27FC236}">
                  <a16:creationId xmlns:a16="http://schemas.microsoft.com/office/drawing/2014/main" id="{2A960F0F-BA04-4E8A-8D5D-3AF4A111B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" y="1088"/>
              <a:ext cx="2816" cy="2832"/>
            </a:xfrm>
            <a:prstGeom prst="triangle">
              <a:avLst>
                <a:gd name="adj" fmla="val 50000"/>
              </a:avLst>
            </a:prstGeom>
            <a:solidFill>
              <a:srgbClr val="CFE4E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Aft>
                  <a:spcPts val="1500"/>
                </a:spcAft>
                <a:buClr>
                  <a:schemeClr val="accent2"/>
                </a:buClr>
                <a:buFont typeface="Wingdings" panose="05000000000000000000" pitchFamily="2" charset="2"/>
                <a:buChar char=""/>
                <a:defRPr sz="24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ts val="1500"/>
                </a:spcAft>
                <a:buClr>
                  <a:schemeClr val="accent2"/>
                </a:buClr>
                <a:buFont typeface="Wingdings" panose="05000000000000000000" pitchFamily="2" charset="2"/>
                <a:buChar char="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ts val="1500"/>
                </a:spcAft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000" b="1" i="0" u="none" strike="noStrike" kern="1200" cap="none" spc="0" normalizeH="0" baseline="0" noProof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452" name="Text Box 4">
              <a:extLst>
                <a:ext uri="{FF2B5EF4-FFF2-40B4-BE49-F238E27FC236}">
                  <a16:creationId xmlns:a16="http://schemas.microsoft.com/office/drawing/2014/main" id="{727FF6D4-67E0-46FD-8B34-03D4B381F2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6" y="3519"/>
              <a:ext cx="119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Aft>
                  <a:spcPts val="1500"/>
                </a:spcAft>
                <a:buClr>
                  <a:schemeClr val="accent2"/>
                </a:buClr>
                <a:buFont typeface="Wingdings" panose="05000000000000000000" pitchFamily="2" charset="2"/>
                <a:buChar char=""/>
                <a:defRPr sz="24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Aft>
                  <a:spcPts val="1500"/>
                </a:spcAft>
                <a:buClr>
                  <a:schemeClr val="accent2"/>
                </a:buClr>
                <a:buFont typeface="Wingdings" panose="05000000000000000000" pitchFamily="2" charset="2"/>
                <a:buChar char="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Aft>
                  <a:spcPts val="1500"/>
                </a:spcAft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1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Bachelor Students</a:t>
              </a:r>
            </a:p>
          </p:txBody>
        </p:sp>
        <p:sp>
          <p:nvSpPr>
            <p:cNvPr id="18453" name="Line 5">
              <a:extLst>
                <a:ext uri="{FF2B5EF4-FFF2-40B4-BE49-F238E27FC236}">
                  <a16:creationId xmlns:a16="http://schemas.microsoft.com/office/drawing/2014/main" id="{8BB7CDED-F476-4F77-A362-FB7F7F17C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" y="3320"/>
              <a:ext cx="22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454" name="Line 6">
              <a:extLst>
                <a:ext uri="{FF2B5EF4-FFF2-40B4-BE49-F238E27FC236}">
                  <a16:creationId xmlns:a16="http://schemas.microsoft.com/office/drawing/2014/main" id="{159B763C-DA8B-4E8B-8C00-1EC9F82F8A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2760"/>
              <a:ext cx="16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455" name="Line 7">
              <a:extLst>
                <a:ext uri="{FF2B5EF4-FFF2-40B4-BE49-F238E27FC236}">
                  <a16:creationId xmlns:a16="http://schemas.microsoft.com/office/drawing/2014/main" id="{67D84883-87EB-4198-9E62-19433F032D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8" y="2200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456" name="Line 8">
              <a:extLst>
                <a:ext uri="{FF2B5EF4-FFF2-40B4-BE49-F238E27FC236}">
                  <a16:creationId xmlns:a16="http://schemas.microsoft.com/office/drawing/2014/main" id="{9E368D2F-B910-49A7-AB34-C2EEB5E264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6" y="1640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457" name="Text Box 9">
              <a:extLst>
                <a:ext uri="{FF2B5EF4-FFF2-40B4-BE49-F238E27FC236}">
                  <a16:creationId xmlns:a16="http://schemas.microsoft.com/office/drawing/2014/main" id="{E3178EF6-43EB-4A7E-9723-DEC09B796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3" y="2959"/>
              <a:ext cx="1069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Aft>
                  <a:spcPts val="1500"/>
                </a:spcAft>
                <a:buClr>
                  <a:schemeClr val="accent2"/>
                </a:buClr>
                <a:buFont typeface="Wingdings" panose="05000000000000000000" pitchFamily="2" charset="2"/>
                <a:buChar char=""/>
                <a:defRPr sz="24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Aft>
                  <a:spcPts val="1500"/>
                </a:spcAft>
                <a:buClr>
                  <a:schemeClr val="accent2"/>
                </a:buClr>
                <a:buFont typeface="Wingdings" panose="05000000000000000000" pitchFamily="2" charset="2"/>
                <a:buChar char="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Aft>
                  <a:spcPts val="1500"/>
                </a:spcAft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1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Master Students</a:t>
              </a:r>
            </a:p>
          </p:txBody>
        </p:sp>
        <p:sp>
          <p:nvSpPr>
            <p:cNvPr id="18458" name="Text Box 10">
              <a:extLst>
                <a:ext uri="{FF2B5EF4-FFF2-40B4-BE49-F238E27FC236}">
                  <a16:creationId xmlns:a16="http://schemas.microsoft.com/office/drawing/2014/main" id="{4681C286-72AB-4F22-B287-AD0EAD32D3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0" y="2415"/>
              <a:ext cx="918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Aft>
                  <a:spcPts val="1500"/>
                </a:spcAft>
                <a:buClr>
                  <a:schemeClr val="accent2"/>
                </a:buClr>
                <a:buFont typeface="Wingdings" panose="05000000000000000000" pitchFamily="2" charset="2"/>
                <a:buChar char=""/>
                <a:defRPr sz="24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Aft>
                  <a:spcPts val="1500"/>
                </a:spcAft>
                <a:buClr>
                  <a:schemeClr val="accent2"/>
                </a:buClr>
                <a:buFont typeface="Wingdings" panose="05000000000000000000" pitchFamily="2" charset="2"/>
                <a:buChar char="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Aft>
                  <a:spcPts val="1500"/>
                </a:spcAft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1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PhD Students</a:t>
              </a:r>
            </a:p>
            <a:p>
              <a:pPr marL="0" marR="0" lvl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459" name="Text Box 11">
              <a:extLst>
                <a:ext uri="{FF2B5EF4-FFF2-40B4-BE49-F238E27FC236}">
                  <a16:creationId xmlns:a16="http://schemas.microsoft.com/office/drawing/2014/main" id="{E1BE358A-2499-4D77-8EEA-59D3E2B8E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1" y="1871"/>
              <a:ext cx="660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Aft>
                  <a:spcPts val="1500"/>
                </a:spcAft>
                <a:buClr>
                  <a:schemeClr val="accent2"/>
                </a:buClr>
                <a:buFont typeface="Wingdings" panose="05000000000000000000" pitchFamily="2" charset="2"/>
                <a:buChar char=""/>
                <a:defRPr sz="24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Aft>
                  <a:spcPts val="1500"/>
                </a:spcAft>
                <a:buClr>
                  <a:schemeClr val="accent2"/>
                </a:buClr>
                <a:buFont typeface="Wingdings" panose="05000000000000000000" pitchFamily="2" charset="2"/>
                <a:buChar char="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Aft>
                  <a:spcPts val="1500"/>
                </a:spcAft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1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Postdocs</a:t>
              </a:r>
            </a:p>
          </p:txBody>
        </p:sp>
        <p:sp>
          <p:nvSpPr>
            <p:cNvPr id="18460" name="Text Box 12">
              <a:extLst>
                <a:ext uri="{FF2B5EF4-FFF2-40B4-BE49-F238E27FC236}">
                  <a16:creationId xmlns:a16="http://schemas.microsoft.com/office/drawing/2014/main" id="{7D13EEED-7943-4EBF-92D2-E7658D8928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4" y="1231"/>
              <a:ext cx="843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Aft>
                  <a:spcPts val="1500"/>
                </a:spcAft>
                <a:buClr>
                  <a:schemeClr val="accent2"/>
                </a:buClr>
                <a:buFont typeface="Wingdings" panose="05000000000000000000" pitchFamily="2" charset="2"/>
                <a:buChar char=""/>
                <a:defRPr sz="24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Aft>
                  <a:spcPts val="1500"/>
                </a:spcAft>
                <a:buClr>
                  <a:schemeClr val="accent2"/>
                </a:buClr>
                <a:buFont typeface="Wingdings" panose="05000000000000000000" pitchFamily="2" charset="2"/>
                <a:buChar char="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Aft>
                  <a:spcPts val="1500"/>
                </a:spcAft>
                <a:buFont typeface="Arial" panose="020B0604020202020204" pitchFamily="34" charset="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1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Researchers</a:t>
              </a:r>
            </a:p>
          </p:txBody>
        </p:sp>
      </p:grpSp>
      <p:sp>
        <p:nvSpPr>
          <p:cNvPr id="18435" name="Rectangle 13">
            <a:extLst>
              <a:ext uri="{FF2B5EF4-FFF2-40B4-BE49-F238E27FC236}">
                <a16:creationId xmlns:a16="http://schemas.microsoft.com/office/drawing/2014/main" id="{07F4909C-5470-4EEE-B582-5FC9028AD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DAAD Individualförderung aus Frankreich nach Deutschland</a:t>
            </a:r>
          </a:p>
        </p:txBody>
      </p:sp>
      <p:sp>
        <p:nvSpPr>
          <p:cNvPr id="18436" name="Inhaltsplatzhalter 4">
            <a:extLst>
              <a:ext uri="{FF2B5EF4-FFF2-40B4-BE49-F238E27FC236}">
                <a16:creationId xmlns:a16="http://schemas.microsoft.com/office/drawing/2014/main" id="{3DB60912-7CB7-472A-8982-7112D8FAF2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41300" y="1293813"/>
            <a:ext cx="8839200" cy="5327650"/>
          </a:xfrm>
        </p:spPr>
        <p:txBody>
          <a:bodyPr/>
          <a:lstStyle/>
          <a:p>
            <a:pPr marL="0" indent="0" eaLnBrk="1" hangingPunct="1"/>
            <a:endParaRPr lang="de-DE" altLang="de-DE" dirty="0"/>
          </a:p>
          <a:p>
            <a:pPr marL="0" indent="0" eaLnBrk="1" hangingPunct="1"/>
            <a:endParaRPr lang="de-DE" altLang="de-DE" dirty="0"/>
          </a:p>
        </p:txBody>
      </p:sp>
      <p:sp>
        <p:nvSpPr>
          <p:cNvPr id="18437" name="Rectangle 14">
            <a:extLst>
              <a:ext uri="{FF2B5EF4-FFF2-40B4-BE49-F238E27FC236}">
                <a16:creationId xmlns:a16="http://schemas.microsoft.com/office/drawing/2014/main" id="{F5ACC639-3279-47B3-9F20-85F297A17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3867150"/>
            <a:ext cx="0" cy="182563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150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438" name="Rectangle 15">
            <a:extLst>
              <a:ext uri="{FF2B5EF4-FFF2-40B4-BE49-F238E27FC236}">
                <a16:creationId xmlns:a16="http://schemas.microsoft.com/office/drawing/2014/main" id="{59863523-35A4-41C8-B5EB-73CE03A52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730250"/>
            <a:ext cx="8826500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150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2000" b="1" i="0" u="none" strike="noStrike" kern="1200" cap="none" spc="0" normalizeH="0" baseline="0" noProof="0">
              <a:ln>
                <a:noFill/>
              </a:ln>
              <a:solidFill>
                <a:srgbClr val="004472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439" name="Text Box 16">
            <a:extLst>
              <a:ext uri="{FF2B5EF4-FFF2-40B4-BE49-F238E27FC236}">
                <a16:creationId xmlns:a16="http://schemas.microsoft.com/office/drawing/2014/main" id="{53797115-FD1E-4141-920C-B37CF5499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75" y="2481263"/>
            <a:ext cx="27305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90500" indent="-190500" defTabSz="762000"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Aft>
                <a:spcPts val="150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90500" marR="0" lvl="0" indent="-19050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  <a:defRPr/>
            </a:pP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C23C4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Research Grants</a:t>
            </a:r>
          </a:p>
          <a:p>
            <a:pPr marL="190500" marR="0" lvl="0" indent="-19050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Forschungsstipendien</a:t>
            </a:r>
          </a:p>
          <a:p>
            <a:pPr lvl="0">
              <a:spcAft>
                <a:spcPct val="0"/>
              </a:spcAft>
              <a:buClrTx/>
              <a:buFontTx/>
              <a:buChar char="•"/>
              <a:defRPr/>
            </a:pPr>
            <a:r>
              <a:rPr lang="de-DE" altLang="de-DE" sz="1600" dirty="0">
                <a:solidFill>
                  <a:srgbClr val="003366"/>
                </a:solidFill>
                <a:ea typeface="MS PGothic" panose="020B0600070205080204" pitchFamily="34" charset="-128"/>
              </a:rPr>
              <a:t>1-10 Monate, Cotutelle  </a:t>
            </a:r>
            <a:r>
              <a:rPr lang="de-DE" altLang="de-DE" sz="1600" dirty="0" err="1">
                <a:solidFill>
                  <a:srgbClr val="003366"/>
                </a:solidFill>
                <a:ea typeface="MS PGothic" panose="020B0600070205080204" pitchFamily="34" charset="-128"/>
              </a:rPr>
              <a:t>cotutelle</a:t>
            </a:r>
            <a:r>
              <a:rPr lang="de-DE" altLang="de-DE" sz="1600" dirty="0">
                <a:solidFill>
                  <a:srgbClr val="003366"/>
                </a:solidFill>
                <a:ea typeface="MS PGothic" panose="020B0600070205080204" pitchFamily="34" charset="-128"/>
              </a:rPr>
              <a:t> de </a:t>
            </a:r>
            <a:r>
              <a:rPr lang="de-DE" altLang="de-DE" sz="1600" dirty="0" err="1">
                <a:solidFill>
                  <a:srgbClr val="003366"/>
                </a:solidFill>
                <a:ea typeface="MS PGothic" panose="020B0600070205080204" pitchFamily="34" charset="-128"/>
              </a:rPr>
              <a:t>thèse</a:t>
            </a:r>
            <a:r>
              <a:rPr lang="de-DE" altLang="de-DE" sz="1600" dirty="0">
                <a:solidFill>
                  <a:srgbClr val="003366"/>
                </a:solidFill>
                <a:ea typeface="MS PGothic" panose="020B0600070205080204" pitchFamily="34" charset="-128"/>
              </a:rPr>
              <a:t> / 18 Monate</a:t>
            </a:r>
            <a:endParaRPr kumimoji="0" lang="de-DE" altLang="de-DE" sz="12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440" name="Text Box 17">
            <a:extLst>
              <a:ext uri="{FF2B5EF4-FFF2-40B4-BE49-F238E27FC236}">
                <a16:creationId xmlns:a16="http://schemas.microsoft.com/office/drawing/2014/main" id="{806A9FB1-E178-4F27-BA14-50D3C26B0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75" y="3716337"/>
            <a:ext cx="2719388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90500" indent="-190500" defTabSz="762000"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Aft>
                <a:spcPts val="150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90500" marR="0" lvl="0" indent="-19050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  <a:defRPr/>
            </a:pP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C23C4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Study </a:t>
            </a:r>
            <a:r>
              <a:rPr kumimoji="0" lang="de-DE" alt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23C4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Scholarships</a:t>
            </a:r>
            <a:endParaRPr kumimoji="0" lang="de-DE" altLang="de-DE" sz="1600" b="1" i="0" u="none" strike="noStrike" kern="1200" cap="none" spc="0" normalizeH="0" baseline="0" noProof="0" dirty="0">
              <a:ln>
                <a:noFill/>
              </a:ln>
              <a:solidFill>
                <a:srgbClr val="C23C4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190500" marR="0" lvl="0" indent="-19050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Studienstipendien (Master) 10-24 Monate</a:t>
            </a:r>
          </a:p>
        </p:txBody>
      </p:sp>
      <p:sp>
        <p:nvSpPr>
          <p:cNvPr id="18441" name="Text Box 18">
            <a:extLst>
              <a:ext uri="{FF2B5EF4-FFF2-40B4-BE49-F238E27FC236}">
                <a16:creationId xmlns:a16="http://schemas.microsoft.com/office/drawing/2014/main" id="{A21D77FB-EE69-4E99-B42C-3AAA23C2E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75" y="4598988"/>
            <a:ext cx="2719388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90500" indent="-190500" defTabSz="762000"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Aft>
                <a:spcPts val="150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90500" marR="0" lvl="0" indent="-19050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Sommerkurse (ein Monat)</a:t>
            </a:r>
          </a:p>
          <a:p>
            <a:pPr marL="190500" marR="0" lvl="0" indent="-19050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Stipendien für  Bachelor für Absolventen deutscher Auslandsschulen</a:t>
            </a:r>
          </a:p>
        </p:txBody>
      </p:sp>
      <p:sp>
        <p:nvSpPr>
          <p:cNvPr id="18442" name="AutoShape 19">
            <a:extLst>
              <a:ext uri="{FF2B5EF4-FFF2-40B4-BE49-F238E27FC236}">
                <a16:creationId xmlns:a16="http://schemas.microsoft.com/office/drawing/2014/main" id="{5CE418A8-80F0-484A-8264-D9C72FA5B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844675"/>
            <a:ext cx="2014537" cy="153988"/>
          </a:xfrm>
          <a:prstGeom prst="rightArrow">
            <a:avLst>
              <a:gd name="adj1" fmla="val 50000"/>
              <a:gd name="adj2" fmla="val 327061"/>
            </a:avLst>
          </a:prstGeom>
          <a:solidFill>
            <a:srgbClr val="C23C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150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1" i="0" u="none" strike="noStrike" kern="1200" cap="none" spc="0" normalizeH="0" baseline="0" noProof="0">
              <a:ln>
                <a:noFill/>
              </a:ln>
              <a:solidFill>
                <a:srgbClr val="004472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443" name="Text Box 20">
            <a:extLst>
              <a:ext uri="{FF2B5EF4-FFF2-40B4-BE49-F238E27FC236}">
                <a16:creationId xmlns:a16="http://schemas.microsoft.com/office/drawing/2014/main" id="{455B0384-B98D-4006-8F99-C25B3F325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9988" y="1712913"/>
            <a:ext cx="271938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90500" indent="-190500" defTabSz="762000"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Aft>
                <a:spcPts val="150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90500" marR="0" lvl="0" indent="-19050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  <a:defRPr/>
            </a:pP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C23C4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Research </a:t>
            </a:r>
            <a:r>
              <a:rPr kumimoji="0" lang="de-DE" alt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23C4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Stays</a:t>
            </a:r>
            <a:endParaRPr kumimoji="0" lang="de-DE" altLang="de-DE" sz="1600" b="1" i="0" u="none" strike="noStrike" kern="1200" cap="none" spc="0" normalizeH="0" baseline="0" noProof="0" dirty="0">
              <a:ln>
                <a:noFill/>
              </a:ln>
              <a:solidFill>
                <a:srgbClr val="C23C4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190500" marR="0" lvl="0" indent="-19050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Forschungsaufenthalte</a:t>
            </a:r>
          </a:p>
          <a:p>
            <a:pPr marL="190500" marR="0" lvl="0" indent="-19050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1-3 Monate</a:t>
            </a:r>
          </a:p>
        </p:txBody>
      </p:sp>
      <p:sp>
        <p:nvSpPr>
          <p:cNvPr id="18444" name="AutoShape 21">
            <a:extLst>
              <a:ext uri="{FF2B5EF4-FFF2-40B4-BE49-F238E27FC236}">
                <a16:creationId xmlns:a16="http://schemas.microsoft.com/office/drawing/2014/main" id="{488BF979-6D6A-43B2-86D1-94A8BD78D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997200"/>
            <a:ext cx="1757362" cy="153988"/>
          </a:xfrm>
          <a:prstGeom prst="rightArrow">
            <a:avLst>
              <a:gd name="adj1" fmla="val 50000"/>
              <a:gd name="adj2" fmla="val 285308"/>
            </a:avLst>
          </a:prstGeom>
          <a:solidFill>
            <a:srgbClr val="C23C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150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1" i="0" u="none" strike="noStrike" kern="1200" cap="none" spc="0" normalizeH="0" baseline="0" noProof="0">
              <a:ln>
                <a:noFill/>
              </a:ln>
              <a:solidFill>
                <a:srgbClr val="004472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445" name="AutoShape 22">
            <a:extLst>
              <a:ext uri="{FF2B5EF4-FFF2-40B4-BE49-F238E27FC236}">
                <a16:creationId xmlns:a16="http://schemas.microsoft.com/office/drawing/2014/main" id="{DE67C5DD-80C3-45A5-8BC3-1CBD25BC1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868863"/>
            <a:ext cx="946150" cy="153987"/>
          </a:xfrm>
          <a:prstGeom prst="rightArrow">
            <a:avLst>
              <a:gd name="adj1" fmla="val 50000"/>
              <a:gd name="adj2" fmla="val 153609"/>
            </a:avLst>
          </a:prstGeom>
          <a:solidFill>
            <a:srgbClr val="C23C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150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1" i="0" u="none" strike="noStrike" kern="1200" cap="none" spc="0" normalizeH="0" baseline="0" noProof="0">
              <a:ln>
                <a:noFill/>
              </a:ln>
              <a:solidFill>
                <a:srgbClr val="004472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446" name="AutoShape 23">
            <a:extLst>
              <a:ext uri="{FF2B5EF4-FFF2-40B4-BE49-F238E27FC236}">
                <a16:creationId xmlns:a16="http://schemas.microsoft.com/office/drawing/2014/main" id="{54A3AB07-810F-47CD-84B3-55B57B8BA82F}"/>
              </a:ext>
            </a:extLst>
          </p:cNvPr>
          <p:cNvSpPr>
            <a:spLocks/>
          </p:cNvSpPr>
          <p:nvPr/>
        </p:nvSpPr>
        <p:spPr bwMode="auto">
          <a:xfrm>
            <a:off x="3492500" y="1125538"/>
            <a:ext cx="304800" cy="1595437"/>
          </a:xfrm>
          <a:prstGeom prst="rightBrace">
            <a:avLst>
              <a:gd name="adj1" fmla="val 47570"/>
              <a:gd name="adj2" fmla="val 50375"/>
            </a:avLst>
          </a:prstGeom>
          <a:noFill/>
          <a:ln w="28575">
            <a:solidFill>
              <a:srgbClr val="C23C4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150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1" i="0" u="none" strike="noStrike" kern="1200" cap="none" spc="0" normalizeH="0" baseline="0" noProof="0">
              <a:ln>
                <a:noFill/>
              </a:ln>
              <a:solidFill>
                <a:srgbClr val="004472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447" name="AutoShape 24">
            <a:extLst>
              <a:ext uri="{FF2B5EF4-FFF2-40B4-BE49-F238E27FC236}">
                <a16:creationId xmlns:a16="http://schemas.microsoft.com/office/drawing/2014/main" id="{1DD59B30-7082-4F45-A72F-05F6B2E110E9}"/>
              </a:ext>
            </a:extLst>
          </p:cNvPr>
          <p:cNvSpPr>
            <a:spLocks/>
          </p:cNvSpPr>
          <p:nvPr/>
        </p:nvSpPr>
        <p:spPr bwMode="auto">
          <a:xfrm>
            <a:off x="3924300" y="2276475"/>
            <a:ext cx="304800" cy="1282700"/>
          </a:xfrm>
          <a:prstGeom prst="rightBrace">
            <a:avLst>
              <a:gd name="adj1" fmla="val 35069"/>
              <a:gd name="adj2" fmla="val 50375"/>
            </a:avLst>
          </a:prstGeom>
          <a:noFill/>
          <a:ln w="28575">
            <a:solidFill>
              <a:srgbClr val="C23C4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150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1" i="0" u="none" strike="noStrike" kern="1200" cap="none" spc="0" normalizeH="0" baseline="0" noProof="0">
              <a:ln>
                <a:noFill/>
              </a:ln>
              <a:solidFill>
                <a:srgbClr val="004472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448" name="AutoShape 25">
            <a:extLst>
              <a:ext uri="{FF2B5EF4-FFF2-40B4-BE49-F238E27FC236}">
                <a16:creationId xmlns:a16="http://schemas.microsoft.com/office/drawing/2014/main" id="{81E079E9-4876-4C46-B8F6-FBFBC2BA89A0}"/>
              </a:ext>
            </a:extLst>
          </p:cNvPr>
          <p:cNvSpPr>
            <a:spLocks/>
          </p:cNvSpPr>
          <p:nvPr/>
        </p:nvSpPr>
        <p:spPr bwMode="auto">
          <a:xfrm>
            <a:off x="4356100" y="3573463"/>
            <a:ext cx="304800" cy="850900"/>
          </a:xfrm>
          <a:prstGeom prst="rightBrace">
            <a:avLst>
              <a:gd name="adj1" fmla="val 23264"/>
              <a:gd name="adj2" fmla="val 50375"/>
            </a:avLst>
          </a:prstGeom>
          <a:noFill/>
          <a:ln w="28575">
            <a:solidFill>
              <a:srgbClr val="C23C4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150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1" i="0" u="none" strike="noStrike" kern="1200" cap="none" spc="0" normalizeH="0" baseline="0" noProof="0">
              <a:ln>
                <a:noFill/>
              </a:ln>
              <a:solidFill>
                <a:srgbClr val="004472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449" name="AutoShape 26">
            <a:extLst>
              <a:ext uri="{FF2B5EF4-FFF2-40B4-BE49-F238E27FC236}">
                <a16:creationId xmlns:a16="http://schemas.microsoft.com/office/drawing/2014/main" id="{25BBB4B5-60DE-4638-A245-1E3262CF1E04}"/>
              </a:ext>
            </a:extLst>
          </p:cNvPr>
          <p:cNvSpPr>
            <a:spLocks/>
          </p:cNvSpPr>
          <p:nvPr/>
        </p:nvSpPr>
        <p:spPr bwMode="auto">
          <a:xfrm>
            <a:off x="4859338" y="4508500"/>
            <a:ext cx="304800" cy="850900"/>
          </a:xfrm>
          <a:prstGeom prst="rightBrace">
            <a:avLst>
              <a:gd name="adj1" fmla="val 23264"/>
              <a:gd name="adj2" fmla="val 50375"/>
            </a:avLst>
          </a:prstGeom>
          <a:noFill/>
          <a:ln w="28575">
            <a:solidFill>
              <a:srgbClr val="C23C4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150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1" i="0" u="none" strike="noStrike" kern="1200" cap="none" spc="0" normalizeH="0" baseline="0" noProof="0">
              <a:ln>
                <a:noFill/>
              </a:ln>
              <a:solidFill>
                <a:srgbClr val="004472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450" name="AutoShape 27">
            <a:extLst>
              <a:ext uri="{FF2B5EF4-FFF2-40B4-BE49-F238E27FC236}">
                <a16:creationId xmlns:a16="http://schemas.microsoft.com/office/drawing/2014/main" id="{75666F58-DD8B-412D-9225-E57084B06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4005263"/>
            <a:ext cx="1322388" cy="177800"/>
          </a:xfrm>
          <a:prstGeom prst="rightArrow">
            <a:avLst>
              <a:gd name="adj1" fmla="val 50000"/>
              <a:gd name="adj2" fmla="val 185938"/>
            </a:avLst>
          </a:prstGeom>
          <a:solidFill>
            <a:srgbClr val="C23C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150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1" i="0" u="none" strike="noStrike" kern="1200" cap="none" spc="0" normalizeH="0" baseline="0" noProof="0">
              <a:ln>
                <a:noFill/>
              </a:ln>
              <a:solidFill>
                <a:srgbClr val="004472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190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photos-e.ak.fbcdn.net/hphotos-ak-ash4/c0.256.851.315/p851x315/478951_346116732120615_105158511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7225"/>
            <a:ext cx="91440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el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de-DE"/>
              <a:t>Le DAAD Paris est à votre disposition</a:t>
            </a:r>
          </a:p>
        </p:txBody>
      </p:sp>
      <p:sp>
        <p:nvSpPr>
          <p:cNvPr id="21508" name="Textplatzhalter 3"/>
          <p:cNvSpPr txBox="1">
            <a:spLocks/>
          </p:cNvSpPr>
          <p:nvPr/>
        </p:nvSpPr>
        <p:spPr bwMode="auto">
          <a:xfrm>
            <a:off x="114300" y="1198563"/>
            <a:ext cx="2820988" cy="1600200"/>
          </a:xfrm>
          <a:prstGeom prst="rect">
            <a:avLst/>
          </a:prstGeom>
          <a:solidFill>
            <a:schemeClr val="bg1">
              <a:alpha val="79999"/>
            </a:schemeClr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lIns="216000" tIns="72000" rIns="0" bIns="180000"/>
          <a:lstStyle>
            <a:lvl1pPr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1500"/>
              </a:spcAft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altLang="de-DE" sz="2000" b="1" i="0" u="none" strike="noStrike" kern="1200" cap="none" spc="0" normalizeH="0" baseline="0" noProof="0">
                <a:ln>
                  <a:noFill/>
                </a:ln>
                <a:solidFill>
                  <a:srgbClr val="E98A1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br>
              <a:rPr kumimoji="0" lang="de-DE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E98A1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altLang="de-DE" sz="1600" b="1" i="0" u="none" strike="noStrike" kern="1200" cap="none" spc="0" normalizeH="0" baseline="0" noProof="0">
                <a:ln>
                  <a:noFill/>
                </a:ln>
                <a:solidFill>
                  <a:srgbClr val="0060A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Attribution de bourses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altLang="de-DE" sz="1600" b="1" i="0" u="none" strike="noStrike" kern="1200" cap="none" spc="0" normalizeH="0" baseline="0" noProof="0">
                <a:ln>
                  <a:noFill/>
                </a:ln>
                <a:solidFill>
                  <a:srgbClr val="0060A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accueil et suivi de ses boursiers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altLang="de-DE" sz="1600" b="1" i="0" u="none" strike="noStrike" kern="1200" cap="none" spc="0" normalizeH="0" baseline="0" noProof="0">
                <a:ln>
                  <a:noFill/>
                </a:ln>
                <a:solidFill>
                  <a:srgbClr val="0060A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DAAD Alumni France</a:t>
            </a:r>
          </a:p>
        </p:txBody>
      </p:sp>
      <p:sp>
        <p:nvSpPr>
          <p:cNvPr id="21509" name="Textplatzhalter 3"/>
          <p:cNvSpPr txBox="1">
            <a:spLocks/>
          </p:cNvSpPr>
          <p:nvPr/>
        </p:nvSpPr>
        <p:spPr bwMode="auto">
          <a:xfrm>
            <a:off x="3225800" y="1198563"/>
            <a:ext cx="2822575" cy="1600200"/>
          </a:xfrm>
          <a:prstGeom prst="rect">
            <a:avLst/>
          </a:prstGeom>
          <a:solidFill>
            <a:schemeClr val="bg1">
              <a:alpha val="79999"/>
            </a:schemeClr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lIns="216000" tIns="72000" rIns="0" bIns="180000"/>
          <a:lstStyle>
            <a:lvl1pPr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1500"/>
              </a:spcAft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98A1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b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E98A1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60A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Engagement </a:t>
            </a:r>
            <a:r>
              <a:rPr kumimoji="0" lang="de-DE" alt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60A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pour</a:t>
            </a: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60A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la </a:t>
            </a:r>
            <a:r>
              <a:rPr kumimoji="0" lang="de-DE" alt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60A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langue</a:t>
            </a: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60A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alt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60A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allemande</a:t>
            </a: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60A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60A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et la </a:t>
            </a:r>
            <a:r>
              <a:rPr kumimoji="0" lang="de-DE" alt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60A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germanistique</a:t>
            </a:r>
            <a:endParaRPr kumimoji="0" lang="de-DE" altLang="de-DE" sz="1600" b="1" i="0" u="none" strike="noStrike" kern="1200" cap="none" spc="0" normalizeH="0" baseline="0" noProof="0" dirty="0">
              <a:ln>
                <a:noFill/>
              </a:ln>
              <a:solidFill>
                <a:srgbClr val="0060A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alt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60A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Réseau</a:t>
            </a: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60A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 50 </a:t>
            </a:r>
            <a:r>
              <a:rPr kumimoji="0" lang="de-DE" alt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60A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lecteurs</a:t>
            </a: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60A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en France</a:t>
            </a:r>
          </a:p>
        </p:txBody>
      </p:sp>
      <p:sp>
        <p:nvSpPr>
          <p:cNvPr id="21510" name="Textplatzhalter 3"/>
          <p:cNvSpPr txBox="1">
            <a:spLocks/>
          </p:cNvSpPr>
          <p:nvPr/>
        </p:nvSpPr>
        <p:spPr bwMode="auto">
          <a:xfrm>
            <a:off x="6200775" y="1198563"/>
            <a:ext cx="2820988" cy="1600200"/>
          </a:xfrm>
          <a:prstGeom prst="rect">
            <a:avLst/>
          </a:prstGeom>
          <a:solidFill>
            <a:schemeClr val="bg1">
              <a:alpha val="79999"/>
            </a:schemeClr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lIns="216000" tIns="72000" rIns="0" bIns="180000"/>
          <a:lstStyle>
            <a:lvl1pPr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1500"/>
              </a:spcAft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altLang="de-DE" sz="2000" b="1" i="0" u="none" strike="noStrike" kern="1200" cap="none" spc="0" normalizeH="0" baseline="0" noProof="0">
                <a:ln>
                  <a:noFill/>
                </a:ln>
                <a:solidFill>
                  <a:srgbClr val="E98A1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br>
              <a:rPr kumimoji="0" lang="de-DE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E98A1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E98A1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</a:t>
            </a:r>
            <a:r>
              <a:rPr kumimoji="0" lang="de-DE" altLang="de-DE" sz="1600" b="1" i="0" u="none" strike="noStrike" kern="1200" cap="none" spc="0" normalizeH="0" baseline="0" noProof="0">
                <a:ln>
                  <a:noFill/>
                </a:ln>
                <a:solidFill>
                  <a:srgbClr val="0060A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Dialogue et conseil: établir des contacts entre établissements des deux pays</a:t>
            </a:r>
          </a:p>
        </p:txBody>
      </p:sp>
      <p:sp>
        <p:nvSpPr>
          <p:cNvPr id="23567" name="Textplatzhalter 3"/>
          <p:cNvSpPr txBox="1">
            <a:spLocks/>
          </p:cNvSpPr>
          <p:nvPr/>
        </p:nvSpPr>
        <p:spPr bwMode="auto">
          <a:xfrm>
            <a:off x="360363" y="3621088"/>
            <a:ext cx="3041650" cy="485775"/>
          </a:xfrm>
          <a:prstGeom prst="rect">
            <a:avLst/>
          </a:prstGeom>
          <a:solidFill>
            <a:schemeClr val="bg1">
              <a:alpha val="79999"/>
            </a:schemeClr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lIns="216000" tIns="72000" rIns="0" bIns="180000"/>
          <a:lstStyle>
            <a:lvl1pPr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 b="1">
                <a:solidFill>
                  <a:schemeClr val="tx2"/>
                </a:solidFill>
                <a:latin typeface="Arial" pitchFamily="34" charset="0"/>
              </a:defRPr>
            </a:lvl1pPr>
            <a:lvl2pPr marL="714375" indent="-352425"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indent="-552450">
              <a:spcAft>
                <a:spcPts val="1500"/>
              </a:spcAft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ts val="1500"/>
              </a:spcAft>
              <a:buClr>
                <a:srgbClr val="E98A1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alt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0A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www.daad-france.fr</a:t>
            </a:r>
          </a:p>
        </p:txBody>
      </p:sp>
      <p:sp>
        <p:nvSpPr>
          <p:cNvPr id="21512" name="Rechteck 1"/>
          <p:cNvSpPr>
            <a:spLocks noChangeArrowheads="1"/>
          </p:cNvSpPr>
          <p:nvPr/>
        </p:nvSpPr>
        <p:spPr bwMode="auto">
          <a:xfrm>
            <a:off x="4394200" y="3259138"/>
            <a:ext cx="4572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1500"/>
              </a:spcAft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DAAD</a:t>
            </a: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Office Allemand d'Echanges Universitaires</a:t>
            </a: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Hôtel Duret de Chevry</a:t>
            </a:r>
            <a:br>
              <a:rPr kumimoji="0" lang="fr-FR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fr-FR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8, rue du Parc-Royal</a:t>
            </a:r>
            <a:br>
              <a:rPr kumimoji="0" lang="fr-FR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fr-FR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75003 Paris </a:t>
            </a:r>
            <a:br>
              <a:rPr kumimoji="0" lang="fr-FR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fr-FR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Tél. : 01 44 17 02 34 / 35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extplatzhalter 3"/>
          <p:cNvSpPr txBox="1">
            <a:spLocks/>
          </p:cNvSpPr>
          <p:nvPr/>
        </p:nvSpPr>
        <p:spPr bwMode="auto">
          <a:xfrm>
            <a:off x="360363" y="4223543"/>
            <a:ext cx="3608522" cy="485775"/>
          </a:xfrm>
          <a:prstGeom prst="rect">
            <a:avLst/>
          </a:prstGeom>
          <a:solidFill>
            <a:schemeClr val="bg1">
              <a:alpha val="79999"/>
            </a:schemeClr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lIns="216000" tIns="72000" rIns="0" bIns="180000"/>
          <a:lstStyle>
            <a:lvl1pPr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 b="1">
                <a:solidFill>
                  <a:schemeClr val="tx2"/>
                </a:solidFill>
                <a:latin typeface="Arial" pitchFamily="34" charset="0"/>
              </a:defRPr>
            </a:lvl1pPr>
            <a:lvl2pPr marL="714375" indent="-352425"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indent="-552450">
              <a:spcAft>
                <a:spcPts val="1500"/>
              </a:spcAft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ts val="1500"/>
              </a:spcAft>
              <a:buClr>
                <a:srgbClr val="E98A1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altLang="de-DE" sz="2400" b="1" i="0" u="none" strike="noStrike" kern="1200" cap="none" spc="0" normalizeH="0" baseline="0" noProof="0">
                <a:ln>
                  <a:noFill/>
                </a:ln>
                <a:solidFill>
                  <a:srgbClr val="0060A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www.funding-guide.de</a:t>
            </a:r>
          </a:p>
        </p:txBody>
      </p:sp>
    </p:spTree>
    <p:extLst>
      <p:ext uri="{BB962C8B-B14F-4D97-AF65-F5344CB8AC3E}">
        <p14:creationId xmlns:p14="http://schemas.microsoft.com/office/powerpoint/2010/main" val="25584294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76200" y="1641316"/>
            <a:ext cx="2879725" cy="2379621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Jahres- und Kurzstipendien für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Doktoranden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Weiterqualifizierende Studien- und Forschungsaufenthalte im Ausland im Zusammenhang mit einer Promotion an einer deutschen Hochschule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(1-12 Monate, ggf. Verlängerung möglich)</a:t>
            </a:r>
          </a:p>
        </p:txBody>
      </p:sp>
      <p:grpSp>
        <p:nvGrpSpPr>
          <p:cNvPr id="159751" name="Group 7"/>
          <p:cNvGrpSpPr>
            <a:grpSpLocks/>
          </p:cNvGrpSpPr>
          <p:nvPr/>
        </p:nvGrpSpPr>
        <p:grpSpPr bwMode="auto">
          <a:xfrm>
            <a:off x="952889" y="4134977"/>
            <a:ext cx="3888355" cy="1903776"/>
            <a:chOff x="192" y="1152"/>
            <a:chExt cx="1814" cy="1814"/>
          </a:xfrm>
        </p:grpSpPr>
        <p:sp>
          <p:nvSpPr>
            <p:cNvPr id="159752" name="Rectangle 8"/>
            <p:cNvSpPr>
              <a:spLocks noChangeArrowheads="1"/>
            </p:cNvSpPr>
            <p:nvPr/>
          </p:nvSpPr>
          <p:spPr bwMode="auto">
            <a:xfrm>
              <a:off x="192" y="1152"/>
              <a:ext cx="1814" cy="1814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753" name="Text Box 9"/>
            <p:cNvSpPr txBox="1">
              <a:spLocks noChangeArrowheads="1"/>
            </p:cNvSpPr>
            <p:nvPr/>
          </p:nvSpPr>
          <p:spPr bwMode="auto">
            <a:xfrm>
              <a:off x="192" y="1333"/>
              <a:ext cx="1814" cy="1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1D1D3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Kongress- und Vortragsreisen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Aktive Teilnahme (Vorträge/</a:t>
              </a:r>
              <a:r>
                <a:rPr kumimoji="0" lang="de-DE" alt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Posterpräsentationen</a:t>
              </a:r>
              <a:r>
                <a:rPr kumimoji="0" lang="de-DE" altLang="de-DE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) von Wissenschaftlerinnen und Wissenschaftlern ab Doktorandenebene</a:t>
              </a:r>
            </a:p>
          </p:txBody>
        </p:sp>
      </p:grpSp>
      <p:sp>
        <p:nvSpPr>
          <p:cNvPr id="159756" name="Text Box 12"/>
          <p:cNvSpPr txBox="1">
            <a:spLocks noChangeArrowheads="1"/>
          </p:cNvSpPr>
          <p:nvPr/>
        </p:nvSpPr>
        <p:spPr bwMode="auto">
          <a:xfrm>
            <a:off x="3085307" y="1659150"/>
            <a:ext cx="2879725" cy="2361787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Post-Doc-Programm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Auslandsaufenthalte zur Qualifizierung für eine spätere Berufslaufbahn in der Wissenschaft,</a:t>
            </a: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rgbClr val="0060A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der Wirtschaft, im Kulturbereich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(3-6 Monate)</a:t>
            </a:r>
          </a:p>
        </p:txBody>
      </p:sp>
      <p:sp>
        <p:nvSpPr>
          <p:cNvPr id="3" name="Rechteck 2"/>
          <p:cNvSpPr/>
          <p:nvPr/>
        </p:nvSpPr>
        <p:spPr>
          <a:xfrm>
            <a:off x="76200" y="41185"/>
            <a:ext cx="906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>
                <a:solidFill>
                  <a:prstClr val="white"/>
                </a:solidFill>
                <a:latin typeface="Arial"/>
                <a:cs typeface="+mn-cs"/>
              </a:rPr>
              <a:t>Übersicht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Mobilität für Doktoranden, Postdoktoranden und Wissenschaftler (aus Deutschland)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21920" y="1114236"/>
            <a:ext cx="885221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Forschung, Reisen und Lehre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6094414" y="1648603"/>
            <a:ext cx="2879724" cy="2372334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P.R.I.M.E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Postdoctoral</a:t>
            </a:r>
            <a:r>
              <a:rPr kumimoji="0" lang="de-DE" altLang="de-DE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Researchers International Mobility Experience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Postdocförderung</a:t>
            </a:r>
            <a:r>
              <a:rPr kumimoji="0" lang="de-DE" altLang="de-DE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nach dem Prinzip „Stelle statt Stipendium</a:t>
            </a:r>
            <a:r>
              <a:rPr kumimoji="0" lang="de-DE" altLang="de-DE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4E2BE0F8-B142-4171-89E7-92DBF2FE2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3945" y="4110830"/>
            <a:ext cx="3120193" cy="975898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Kurzzeitdozenturen, Lektorate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Vermittlung von Auslandsaufenthalten mit dem Hauptziel Lehre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DF31A4EF-46AC-4DA1-9383-ACD06E2EF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032" y="5256287"/>
            <a:ext cx="3063911" cy="1472958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600" b="1" kern="0" dirty="0">
                <a:solidFill>
                  <a:prstClr val="black"/>
                </a:solidFill>
                <a:latin typeface="Arial"/>
                <a:cs typeface="Arial"/>
              </a:rPr>
              <a:t>Bilateraler Wissenschaftleraustausch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300" kern="0" dirty="0">
                <a:solidFill>
                  <a:prstClr val="black"/>
                </a:solidFill>
                <a:cs typeface="Arial"/>
              </a:rPr>
              <a:t> Forschungsaufenthalte an einer ausländischen Hochschule oder an einem ausländischen Forschungsinstitut</a:t>
            </a:r>
            <a:endParaRPr kumimoji="0" lang="de-DE" altLang="de-DE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539126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152400" y="3571875"/>
            <a:ext cx="7064375" cy="546100"/>
            <a:chOff x="152400" y="3571875"/>
            <a:chExt cx="7064375" cy="546100"/>
          </a:xfrm>
        </p:grpSpPr>
        <p:sp>
          <p:nvSpPr>
            <p:cNvPr id="12295" name="AutoShape 13"/>
            <p:cNvSpPr>
              <a:spLocks noChangeArrowheads="1"/>
            </p:cNvSpPr>
            <p:nvPr/>
          </p:nvSpPr>
          <p:spPr bwMode="auto">
            <a:xfrm>
              <a:off x="152400" y="3571875"/>
              <a:ext cx="7064375" cy="546100"/>
            </a:xfrm>
            <a:prstGeom prst="rightArrow">
              <a:avLst>
                <a:gd name="adj1" fmla="val 100000"/>
                <a:gd name="adj2" fmla="val 62524"/>
              </a:avLst>
            </a:prstGeom>
            <a:gradFill rotWithShape="0">
              <a:gsLst>
                <a:gs pos="0">
                  <a:srgbClr val="F9FBFC"/>
                </a:gs>
                <a:gs pos="100000">
                  <a:srgbClr val="C4D1D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500"/>
                </a:spcAft>
                <a:buClr>
                  <a:schemeClr val="accent2"/>
                </a:buClr>
                <a:buFont typeface="Wingdings" pitchFamily="2" charset="2"/>
                <a:buChar char=""/>
                <a:defRPr sz="24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spcAft>
                  <a:spcPts val="1500"/>
                </a:spcAft>
                <a:buClr>
                  <a:schemeClr val="accent2"/>
                </a:buClr>
                <a:buFont typeface="Wingdings" pitchFamily="2" charset="2"/>
                <a:buChar char="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Aft>
                  <a:spcPts val="1500"/>
                </a:spcAft>
                <a:buFont typeface="Arial" pitchFamily="34" charset="0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1500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Char char="Ø"/>
              </a:pPr>
              <a:endParaRPr lang="en-US" altLang="fr-FR" b="0">
                <a:solidFill>
                  <a:schemeClr val="tx1"/>
                </a:solidFill>
              </a:endParaRPr>
            </a:p>
          </p:txBody>
        </p:sp>
        <p:sp>
          <p:nvSpPr>
            <p:cNvPr id="12296" name="Text Box 14"/>
            <p:cNvSpPr txBox="1">
              <a:spLocks noChangeArrowheads="1"/>
            </p:cNvSpPr>
            <p:nvPr/>
          </p:nvSpPr>
          <p:spPr bwMode="auto">
            <a:xfrm>
              <a:off x="379413" y="3641616"/>
              <a:ext cx="4089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>
                <a:spcAft>
                  <a:spcPts val="1500"/>
                </a:spcAft>
                <a:buClr>
                  <a:schemeClr val="accent2"/>
                </a:buClr>
                <a:buFont typeface="Wingdings" pitchFamily="2" charset="2"/>
                <a:buChar char=""/>
                <a:defRPr sz="24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 defTabSz="762000">
                <a:spcAft>
                  <a:spcPts val="1500"/>
                </a:spcAft>
                <a:buClr>
                  <a:schemeClr val="accent2"/>
                </a:buClr>
                <a:buFont typeface="Wingdings" pitchFamily="2" charset="2"/>
                <a:buChar char="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spcAft>
                  <a:spcPts val="1500"/>
                </a:spcAft>
                <a:buFont typeface="Arial" pitchFamily="34" charset="0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Char char="Ø"/>
              </a:pPr>
              <a:r>
                <a:rPr lang="en-GB" altLang="fr-FR" sz="1800" b="0">
                  <a:solidFill>
                    <a:schemeClr val="tx1"/>
                  </a:solidFill>
                </a:rPr>
                <a:t> Bewerbungsvoraussetzungen:</a:t>
              </a:r>
            </a:p>
          </p:txBody>
        </p:sp>
      </p:grpSp>
      <p:sp>
        <p:nvSpPr>
          <p:cNvPr id="666642" name="Text Box 18"/>
          <p:cNvSpPr txBox="1">
            <a:spLocks noChangeArrowheads="1"/>
          </p:cNvSpPr>
          <p:nvPr/>
        </p:nvSpPr>
        <p:spPr bwMode="auto">
          <a:xfrm>
            <a:off x="152400" y="4117975"/>
            <a:ext cx="8991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762000"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762000"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spcAft>
                <a:spcPts val="1500"/>
              </a:spcAft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4" algn="just" eaLnBrk="1" hangingPunct="1">
              <a:spcBef>
                <a:spcPct val="15000"/>
              </a:spcBef>
              <a:buSzPct val="70000"/>
              <a:buFont typeface="Wingdings" pitchFamily="2" charset="2"/>
              <a:buChar char="Ø"/>
            </a:pPr>
            <a:r>
              <a:rPr lang="en-GB" altLang="fr-FR" sz="1600">
                <a:solidFill>
                  <a:schemeClr val="tx2"/>
                </a:solidFill>
              </a:rPr>
              <a:t>Zulassung zur Promotion</a:t>
            </a:r>
          </a:p>
          <a:p>
            <a:pPr lvl="4" algn="just" eaLnBrk="1" hangingPunct="1">
              <a:spcBef>
                <a:spcPct val="15000"/>
              </a:spcBef>
              <a:buSzPct val="70000"/>
              <a:buFont typeface="Wingdings" pitchFamily="2" charset="2"/>
              <a:buChar char="Ø"/>
            </a:pPr>
            <a:r>
              <a:rPr lang="en-GB" altLang="fr-FR" sz="1600">
                <a:solidFill>
                  <a:schemeClr val="tx2"/>
                </a:solidFill>
              </a:rPr>
              <a:t>Betreuungszusage der Gasthochschule bzw. einer/s Hochschullehrerin/s</a:t>
            </a:r>
          </a:p>
          <a:p>
            <a:pPr lvl="4" algn="just" eaLnBrk="1" hangingPunct="1">
              <a:spcBef>
                <a:spcPct val="15000"/>
              </a:spcBef>
              <a:buSzPct val="70000"/>
              <a:buFont typeface="Wingdings" pitchFamily="2" charset="2"/>
              <a:buChar char="Ø"/>
            </a:pPr>
            <a:r>
              <a:rPr lang="en-GB" altLang="fr-FR" sz="1600">
                <a:solidFill>
                  <a:schemeClr val="tx2"/>
                </a:solidFill>
              </a:rPr>
              <a:t>Beginn des Promotionsstudiums nicht mehr als 3 Jahre zurück</a:t>
            </a:r>
          </a:p>
          <a:p>
            <a:pPr lvl="4" algn="just" eaLnBrk="1" hangingPunct="1">
              <a:spcBef>
                <a:spcPct val="15000"/>
              </a:spcBef>
              <a:buSzPct val="70000"/>
              <a:buFont typeface="Wingdings" pitchFamily="2" charset="2"/>
              <a:buChar char="Ø"/>
            </a:pPr>
            <a:r>
              <a:rPr lang="en-GB" altLang="fr-FR" sz="1600">
                <a:solidFill>
                  <a:schemeClr val="tx2"/>
                </a:solidFill>
              </a:rPr>
              <a:t>Forschungsvorhaben mit Arbeits- und Zeitplan</a:t>
            </a:r>
          </a:p>
          <a:p>
            <a:pPr lvl="4" algn="just" eaLnBrk="1" hangingPunct="1">
              <a:spcBef>
                <a:spcPct val="15000"/>
              </a:spcBef>
              <a:buSzPct val="70000"/>
              <a:buFont typeface="Wingdings" pitchFamily="2" charset="2"/>
              <a:buChar char="Ø"/>
            </a:pPr>
            <a:r>
              <a:rPr lang="en-GB" altLang="fr-FR" sz="1600">
                <a:solidFill>
                  <a:schemeClr val="tx2"/>
                </a:solidFill>
              </a:rPr>
              <a:t>Empfehlungsschreiben / Gutachten </a:t>
            </a:r>
          </a:p>
          <a:p>
            <a:pPr lvl="4" algn="just" eaLnBrk="1" hangingPunct="1">
              <a:spcBef>
                <a:spcPct val="15000"/>
              </a:spcBef>
              <a:buSzPct val="70000"/>
              <a:buFont typeface="Wingdings" pitchFamily="2" charset="2"/>
              <a:buChar char="Ø"/>
            </a:pPr>
            <a:r>
              <a:rPr lang="en-GB" altLang="fr-FR" sz="1600">
                <a:solidFill>
                  <a:schemeClr val="tx2"/>
                </a:solidFill>
              </a:rPr>
              <a:t>Notwendige Sprachkenntnisse </a:t>
            </a:r>
          </a:p>
          <a:p>
            <a:pPr algn="just" eaLnBrk="1" hangingPunct="1"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Marlett" pitchFamily="2" charset="2"/>
              <a:buChar char="p"/>
            </a:pPr>
            <a:endParaRPr lang="en-GB" altLang="fr-FR" sz="1600" b="0"/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1052433" y="303213"/>
            <a:ext cx="67136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1500"/>
              </a:spcAft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GB" altLang="fr-FR">
                <a:solidFill>
                  <a:schemeClr val="bg1"/>
                </a:solidFill>
              </a:rPr>
              <a:t>Jahres- und Kurzstipendien für Doktoranden</a:t>
            </a:r>
            <a:endParaRPr lang="de-DE" altLang="fr-FR">
              <a:solidFill>
                <a:schemeClr val="bg1"/>
              </a:solidFill>
            </a:endParaRPr>
          </a:p>
        </p:txBody>
      </p:sp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1990725" y="1233488"/>
            <a:ext cx="7153275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 b="1">
                <a:solidFill>
                  <a:schemeClr val="tx2"/>
                </a:solidFill>
                <a:latin typeface="Arial" pitchFamily="34" charset="0"/>
              </a:defRPr>
            </a:lvl1pPr>
            <a:lvl2pPr marL="914400" indent="-457200"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1500"/>
              </a:spcAft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spcAft>
                <a:spcPct val="0"/>
              </a:spcAft>
              <a:buClrTx/>
              <a:buFontTx/>
              <a:buNone/>
            </a:pPr>
            <a:endParaRPr lang="en-GB" altLang="fr-FR" sz="1800">
              <a:solidFill>
                <a:schemeClr val="tx2"/>
              </a:solidFill>
            </a:endParaRPr>
          </a:p>
          <a:p>
            <a:pPr lvl="1">
              <a:spcAft>
                <a:spcPct val="0"/>
              </a:spcAft>
              <a:buClrTx/>
              <a:buFontTx/>
              <a:buNone/>
            </a:pPr>
            <a:r>
              <a:rPr lang="de-DE" altLang="fr-FR" sz="1800">
                <a:solidFill>
                  <a:schemeClr val="tx2"/>
                </a:solidFill>
              </a:rPr>
              <a:t>Fachrichtungen:		Alle</a:t>
            </a:r>
          </a:p>
          <a:p>
            <a:pPr lvl="1">
              <a:spcAft>
                <a:spcPct val="0"/>
              </a:spcAft>
              <a:buClrTx/>
              <a:buFontTx/>
              <a:buNone/>
            </a:pPr>
            <a:r>
              <a:rPr lang="en-GB" altLang="fr-FR" sz="1800">
                <a:solidFill>
                  <a:schemeClr val="tx2"/>
                </a:solidFill>
              </a:rPr>
              <a:t>Laufzeit:				Bis zu 12 Monaten </a:t>
            </a:r>
            <a:r>
              <a:rPr lang="en-GB" altLang="fr-FR" sz="1200">
                <a:solidFill>
                  <a:schemeClr val="tx2"/>
                </a:solidFill>
              </a:rPr>
              <a:t>(Verlängerung nur in 								 		    Ausnahmefällen möglich) </a:t>
            </a:r>
          </a:p>
          <a:p>
            <a:pPr lvl="1">
              <a:spcAft>
                <a:spcPct val="0"/>
              </a:spcAft>
              <a:buClrTx/>
              <a:buFontTx/>
              <a:buNone/>
            </a:pPr>
            <a:r>
              <a:rPr lang="en-GB" altLang="fr-FR" sz="1800">
                <a:solidFill>
                  <a:schemeClr val="tx2"/>
                </a:solidFill>
              </a:rPr>
              <a:t>Stipendienrate:		1.100 </a:t>
            </a:r>
            <a:r>
              <a:rPr lang="de-DE" altLang="fr-FR" sz="1800">
                <a:solidFill>
                  <a:schemeClr val="tx2"/>
                </a:solidFill>
              </a:rPr>
              <a:t>€  </a:t>
            </a:r>
            <a:r>
              <a:rPr lang="en-GB" altLang="fr-FR" sz="1800">
                <a:solidFill>
                  <a:schemeClr val="tx2"/>
                </a:solidFill>
              </a:rPr>
              <a:t>mtl. </a:t>
            </a:r>
            <a:r>
              <a:rPr lang="en-GB" altLang="fr-FR" sz="1200">
                <a:solidFill>
                  <a:schemeClr val="tx2"/>
                </a:solidFill>
              </a:rPr>
              <a:t>+ diverse Zulagen</a:t>
            </a:r>
          </a:p>
          <a:p>
            <a:pPr lvl="1">
              <a:spcAft>
                <a:spcPct val="0"/>
              </a:spcAft>
              <a:buClrTx/>
              <a:buFontTx/>
              <a:buNone/>
            </a:pPr>
            <a:r>
              <a:rPr lang="en-GB" altLang="fr-FR" sz="1800">
                <a:solidFill>
                  <a:schemeClr val="tx2"/>
                </a:solidFill>
              </a:rPr>
              <a:t>Bewerbungsschluss: 	3 Termine pro Jahr </a:t>
            </a:r>
            <a:r>
              <a:rPr lang="en-GB" altLang="fr-FR" sz="1200">
                <a:solidFill>
                  <a:schemeClr val="tx2"/>
                </a:solidFill>
              </a:rPr>
              <a:t>(je nach Stipendienantritt)</a:t>
            </a:r>
          </a:p>
          <a:p>
            <a:pPr lvl="1">
              <a:spcAft>
                <a:spcPct val="0"/>
              </a:spcAft>
              <a:buClrTx/>
              <a:buFontTx/>
              <a:buNone/>
            </a:pPr>
            <a:r>
              <a:rPr lang="en-GB" altLang="fr-FR" sz="1800">
                <a:solidFill>
                  <a:schemeClr val="tx2"/>
                </a:solidFill>
              </a:rPr>
              <a:t>Bewerbungsort: 		online (www.daad.de)</a:t>
            </a:r>
          </a:p>
        </p:txBody>
      </p:sp>
      <p:pic>
        <p:nvPicPr>
          <p:cNvPr id="12294" name="Picture 6" descr="jeune femme en labo de recherc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0"/>
            <a:ext cx="23717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0" y="3499881"/>
            <a:ext cx="7064375" cy="546100"/>
            <a:chOff x="0" y="3933825"/>
            <a:chExt cx="7064375" cy="546100"/>
          </a:xfrm>
        </p:grpSpPr>
        <p:sp>
          <p:nvSpPr>
            <p:cNvPr id="15367" name="AutoShape 13"/>
            <p:cNvSpPr>
              <a:spLocks noChangeArrowheads="1"/>
            </p:cNvSpPr>
            <p:nvPr/>
          </p:nvSpPr>
          <p:spPr bwMode="auto">
            <a:xfrm>
              <a:off x="0" y="3933825"/>
              <a:ext cx="7064375" cy="546100"/>
            </a:xfrm>
            <a:prstGeom prst="rightArrow">
              <a:avLst>
                <a:gd name="adj1" fmla="val 100000"/>
                <a:gd name="adj2" fmla="val 62524"/>
              </a:avLst>
            </a:prstGeom>
            <a:gradFill rotWithShape="0">
              <a:gsLst>
                <a:gs pos="0">
                  <a:srgbClr val="F9FBFC"/>
                </a:gs>
                <a:gs pos="100000">
                  <a:srgbClr val="C4D1D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500"/>
                </a:spcAft>
                <a:buClr>
                  <a:schemeClr val="accent2"/>
                </a:buClr>
                <a:buFont typeface="Wingdings" pitchFamily="2" charset="2"/>
                <a:buChar char=""/>
                <a:defRPr sz="24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spcAft>
                  <a:spcPts val="1500"/>
                </a:spcAft>
                <a:buClr>
                  <a:schemeClr val="accent2"/>
                </a:buClr>
                <a:buFont typeface="Wingdings" pitchFamily="2" charset="2"/>
                <a:buChar char="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Aft>
                  <a:spcPts val="1500"/>
                </a:spcAft>
                <a:buFont typeface="Arial" pitchFamily="34" charset="0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1500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Char char="Ø"/>
              </a:pPr>
              <a:endParaRPr lang="en-US" altLang="fr-FR" b="0">
                <a:solidFill>
                  <a:schemeClr val="tx1"/>
                </a:solidFill>
              </a:endParaRPr>
            </a:p>
          </p:txBody>
        </p:sp>
        <p:sp>
          <p:nvSpPr>
            <p:cNvPr id="15368" name="Text Box 14"/>
            <p:cNvSpPr txBox="1">
              <a:spLocks noChangeArrowheads="1"/>
            </p:cNvSpPr>
            <p:nvPr/>
          </p:nvSpPr>
          <p:spPr bwMode="auto">
            <a:xfrm>
              <a:off x="387350" y="4064000"/>
              <a:ext cx="4089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>
                <a:spcAft>
                  <a:spcPts val="1500"/>
                </a:spcAft>
                <a:buClr>
                  <a:schemeClr val="accent2"/>
                </a:buClr>
                <a:buFont typeface="Wingdings" pitchFamily="2" charset="2"/>
                <a:buChar char=""/>
                <a:defRPr sz="24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 defTabSz="762000">
                <a:spcAft>
                  <a:spcPts val="1500"/>
                </a:spcAft>
                <a:buClr>
                  <a:schemeClr val="accent2"/>
                </a:buClr>
                <a:buFont typeface="Wingdings" pitchFamily="2" charset="2"/>
                <a:buChar char="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spcAft>
                  <a:spcPts val="1500"/>
                </a:spcAft>
                <a:buFont typeface="Arial" pitchFamily="34" charset="0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Char char="Ø"/>
              </a:pPr>
              <a:r>
                <a:rPr lang="en-GB" altLang="fr-FR" sz="1800" b="0">
                  <a:solidFill>
                    <a:schemeClr val="tx1"/>
                  </a:solidFill>
                </a:rPr>
                <a:t> Bewerbungsvoraussetzungen:</a:t>
              </a:r>
            </a:p>
          </p:txBody>
        </p:sp>
      </p:grpSp>
      <p:sp>
        <p:nvSpPr>
          <p:cNvPr id="666642" name="Text Box 18"/>
          <p:cNvSpPr txBox="1">
            <a:spLocks noChangeArrowheads="1"/>
          </p:cNvSpPr>
          <p:nvPr/>
        </p:nvSpPr>
        <p:spPr bwMode="auto">
          <a:xfrm>
            <a:off x="2076450" y="3996769"/>
            <a:ext cx="6680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762000"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762000"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spcAft>
                <a:spcPts val="1500"/>
              </a:spcAft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15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Char char="Ø"/>
            </a:pPr>
            <a:r>
              <a:rPr lang="en-GB" altLang="fr-FR" sz="1600" b="0"/>
              <a:t>Promotion nicht älter als 4 Jahre </a:t>
            </a:r>
          </a:p>
          <a:p>
            <a:pPr algn="just" eaLnBrk="1" hangingPunct="1">
              <a:spcBef>
                <a:spcPct val="15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Char char="Ø"/>
            </a:pPr>
            <a:r>
              <a:rPr lang="en-GB" altLang="fr-FR" sz="1600" b="0"/>
              <a:t>Promotion mindestens “magna cum laude”</a:t>
            </a:r>
          </a:p>
          <a:p>
            <a:pPr algn="just" eaLnBrk="1" hangingPunct="1">
              <a:spcBef>
                <a:spcPct val="15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Char char="Ø"/>
            </a:pPr>
            <a:r>
              <a:rPr lang="en-GB" altLang="fr-FR" sz="1600" b="0"/>
              <a:t>Ausführliche Begründung des Forschungsvorhabens</a:t>
            </a:r>
          </a:p>
          <a:p>
            <a:pPr algn="just" eaLnBrk="1" hangingPunct="1">
              <a:spcBef>
                <a:spcPct val="15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Char char="Ø"/>
            </a:pPr>
            <a:r>
              <a:rPr lang="en-GB" altLang="fr-FR" sz="1600" b="0"/>
              <a:t>Forschungsvorhaben mit Gastgeber abgestimmt</a:t>
            </a:r>
          </a:p>
          <a:p>
            <a:pPr algn="just" eaLnBrk="1" hangingPunct="1">
              <a:spcBef>
                <a:spcPct val="15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Char char="Ø"/>
            </a:pPr>
            <a:r>
              <a:rPr lang="en-GB" altLang="fr-FR" sz="1600" b="0"/>
              <a:t>Notwendige Sprachkenntnisse</a:t>
            </a:r>
          </a:p>
          <a:p>
            <a:pPr algn="just" eaLnBrk="1" hangingPunct="1">
              <a:spcBef>
                <a:spcPct val="15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Char char="Ø"/>
            </a:pPr>
            <a:r>
              <a:rPr lang="en-GB" altLang="fr-FR" sz="1600" b="0"/>
              <a:t>2 vertrauliche Gutachten von HochschullehrerInnen 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813012" y="273050"/>
            <a:ext cx="73100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1500"/>
              </a:spcAft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GB" altLang="fr-FR">
                <a:solidFill>
                  <a:schemeClr val="bg1"/>
                </a:solidFill>
              </a:rPr>
              <a:t>Forschungskurzstipendien für Postdoktoranden</a:t>
            </a:r>
            <a:r>
              <a:rPr lang="en-GB" altLang="fr-FR">
                <a:solidFill>
                  <a:schemeClr val="tx1"/>
                </a:solidFill>
              </a:rPr>
              <a:t> </a:t>
            </a:r>
            <a:endParaRPr lang="de-DE" altLang="fr-FR">
              <a:solidFill>
                <a:schemeClr val="tx1"/>
              </a:solidFill>
            </a:endParaRP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2044939" y="1131938"/>
            <a:ext cx="68199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 b="1">
                <a:solidFill>
                  <a:schemeClr val="tx2"/>
                </a:solidFill>
                <a:latin typeface="Arial" pitchFamily="34" charset="0"/>
              </a:defRPr>
            </a:lvl1pPr>
            <a:lvl2pPr marL="914400" indent="-457200"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1500"/>
              </a:spcAft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spcAft>
                <a:spcPct val="0"/>
              </a:spcAft>
              <a:buClrTx/>
              <a:buFontTx/>
              <a:buNone/>
            </a:pPr>
            <a:endParaRPr lang="en-GB" altLang="fr-FR" sz="1800">
              <a:solidFill>
                <a:schemeClr val="tx2"/>
              </a:solidFill>
            </a:endParaRPr>
          </a:p>
          <a:p>
            <a:pPr lvl="1">
              <a:spcAft>
                <a:spcPct val="0"/>
              </a:spcAft>
              <a:buClrTx/>
              <a:buFontTx/>
              <a:buNone/>
            </a:pPr>
            <a:r>
              <a:rPr lang="de-DE" altLang="fr-FR" sz="1800">
                <a:solidFill>
                  <a:schemeClr val="tx2"/>
                </a:solidFill>
              </a:rPr>
              <a:t>Fachrichtungen:			Alle</a:t>
            </a:r>
          </a:p>
          <a:p>
            <a:pPr lvl="1">
              <a:spcAft>
                <a:spcPct val="0"/>
              </a:spcAft>
              <a:buClrTx/>
              <a:buFontTx/>
              <a:buNone/>
            </a:pPr>
            <a:r>
              <a:rPr lang="en-GB" altLang="fr-FR" sz="1800">
                <a:solidFill>
                  <a:schemeClr val="tx2"/>
                </a:solidFill>
              </a:rPr>
              <a:t>Laufzeit:					3 bis 6 Monate</a:t>
            </a:r>
          </a:p>
          <a:p>
            <a:pPr lvl="1">
              <a:spcAft>
                <a:spcPct val="0"/>
              </a:spcAft>
              <a:buClrTx/>
              <a:buFontTx/>
              <a:buNone/>
            </a:pPr>
            <a:r>
              <a:rPr lang="en-GB" altLang="fr-FR" sz="1800">
                <a:solidFill>
                  <a:schemeClr val="tx2"/>
                </a:solidFill>
              </a:rPr>
              <a:t>Stipendienrate:			1.750</a:t>
            </a:r>
            <a:r>
              <a:rPr lang="de-DE" altLang="fr-FR" sz="1800">
                <a:solidFill>
                  <a:schemeClr val="tx2"/>
                </a:solidFill>
              </a:rPr>
              <a:t> €  </a:t>
            </a:r>
            <a:r>
              <a:rPr lang="en-GB" altLang="fr-FR" sz="1800">
                <a:solidFill>
                  <a:schemeClr val="tx2"/>
                </a:solidFill>
              </a:rPr>
              <a:t>mtl. </a:t>
            </a:r>
            <a:r>
              <a:rPr lang="en-GB" altLang="fr-FR" sz="1400">
                <a:solidFill>
                  <a:schemeClr val="tx2"/>
                </a:solidFill>
              </a:rPr>
              <a:t>+ diverse Zulagen</a:t>
            </a:r>
            <a:r>
              <a:rPr lang="de-DE" altLang="fr-FR" sz="1200">
                <a:solidFill>
                  <a:schemeClr val="tx2"/>
                </a:solidFill>
              </a:rPr>
              <a:t> </a:t>
            </a:r>
            <a:endParaRPr lang="en-GB" altLang="fr-FR" sz="1200">
              <a:solidFill>
                <a:schemeClr val="tx2"/>
              </a:solidFill>
            </a:endParaRPr>
          </a:p>
          <a:p>
            <a:pPr lvl="1">
              <a:spcAft>
                <a:spcPct val="0"/>
              </a:spcAft>
              <a:buClrTx/>
              <a:buFontTx/>
              <a:buNone/>
            </a:pPr>
            <a:r>
              <a:rPr lang="en-GB" altLang="fr-FR" sz="1800">
                <a:solidFill>
                  <a:schemeClr val="tx2"/>
                </a:solidFill>
              </a:rPr>
              <a:t>Bewerbungstermine: 		15.11. </a:t>
            </a:r>
          </a:p>
          <a:p>
            <a:pPr lvl="1">
              <a:spcAft>
                <a:spcPct val="0"/>
              </a:spcAft>
              <a:buClrTx/>
              <a:buFontTx/>
              <a:buNone/>
            </a:pPr>
            <a:r>
              <a:rPr lang="en-GB" altLang="fr-FR" sz="1800">
                <a:solidFill>
                  <a:schemeClr val="tx2"/>
                </a:solidFill>
              </a:rPr>
              <a:t>Bewerbungsort:			DAAD online und Ref. ST43</a:t>
            </a:r>
          </a:p>
          <a:p>
            <a:pPr lvl="1">
              <a:spcAft>
                <a:spcPct val="0"/>
              </a:spcAft>
              <a:buClrTx/>
              <a:buFontTx/>
              <a:buNone/>
            </a:pPr>
            <a:endParaRPr lang="en-GB" altLang="fr-FR" sz="1200"/>
          </a:p>
        </p:txBody>
      </p:sp>
      <p:pic>
        <p:nvPicPr>
          <p:cNvPr id="15366" name="Picture 6" descr="jeune femme en labo de recherc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0"/>
            <a:ext cx="23717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3428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0" y="3499881"/>
            <a:ext cx="7064375" cy="546100"/>
            <a:chOff x="0" y="3933825"/>
            <a:chExt cx="7064375" cy="546100"/>
          </a:xfrm>
        </p:grpSpPr>
        <p:sp>
          <p:nvSpPr>
            <p:cNvPr id="15367" name="AutoShape 13"/>
            <p:cNvSpPr>
              <a:spLocks noChangeArrowheads="1"/>
            </p:cNvSpPr>
            <p:nvPr/>
          </p:nvSpPr>
          <p:spPr bwMode="auto">
            <a:xfrm>
              <a:off x="0" y="3933825"/>
              <a:ext cx="7064375" cy="546100"/>
            </a:xfrm>
            <a:prstGeom prst="rightArrow">
              <a:avLst>
                <a:gd name="adj1" fmla="val 100000"/>
                <a:gd name="adj2" fmla="val 62524"/>
              </a:avLst>
            </a:prstGeom>
            <a:gradFill rotWithShape="0">
              <a:gsLst>
                <a:gs pos="0">
                  <a:srgbClr val="F9FBFC"/>
                </a:gs>
                <a:gs pos="100000">
                  <a:srgbClr val="C4D1D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500"/>
                </a:spcAft>
                <a:buClr>
                  <a:schemeClr val="accent2"/>
                </a:buClr>
                <a:buFont typeface="Wingdings" pitchFamily="2" charset="2"/>
                <a:buChar char=""/>
                <a:defRPr sz="24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spcAft>
                  <a:spcPts val="1500"/>
                </a:spcAft>
                <a:buClr>
                  <a:schemeClr val="accent2"/>
                </a:buClr>
                <a:buFont typeface="Wingdings" pitchFamily="2" charset="2"/>
                <a:buChar char="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Aft>
                  <a:spcPts val="1500"/>
                </a:spcAft>
                <a:buFont typeface="Arial" pitchFamily="34" charset="0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1500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Char char="Ø"/>
              </a:pPr>
              <a:endParaRPr lang="en-US" altLang="fr-FR" b="0">
                <a:solidFill>
                  <a:schemeClr val="tx1"/>
                </a:solidFill>
              </a:endParaRPr>
            </a:p>
          </p:txBody>
        </p:sp>
        <p:sp>
          <p:nvSpPr>
            <p:cNvPr id="15368" name="Text Box 14"/>
            <p:cNvSpPr txBox="1">
              <a:spLocks noChangeArrowheads="1"/>
            </p:cNvSpPr>
            <p:nvPr/>
          </p:nvSpPr>
          <p:spPr bwMode="auto">
            <a:xfrm>
              <a:off x="387350" y="4064000"/>
              <a:ext cx="4089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>
                <a:spcAft>
                  <a:spcPts val="1500"/>
                </a:spcAft>
                <a:buClr>
                  <a:schemeClr val="accent2"/>
                </a:buClr>
                <a:buFont typeface="Wingdings" pitchFamily="2" charset="2"/>
                <a:buChar char=""/>
                <a:defRPr sz="2400"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 defTabSz="762000">
                <a:spcAft>
                  <a:spcPts val="1500"/>
                </a:spcAft>
                <a:buClr>
                  <a:schemeClr val="accent2"/>
                </a:buClr>
                <a:buFont typeface="Wingdings" pitchFamily="2" charset="2"/>
                <a:buChar char="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spcAft>
                  <a:spcPts val="1500"/>
                </a:spcAft>
                <a:buFont typeface="Arial" pitchFamily="34" charset="0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Char char="Ø"/>
              </a:pPr>
              <a:r>
                <a:rPr lang="en-GB" altLang="fr-FR" sz="1800" b="0">
                  <a:solidFill>
                    <a:schemeClr val="tx1"/>
                  </a:solidFill>
                </a:rPr>
                <a:t> Bewerbungsvoraussetzungen:</a:t>
              </a:r>
            </a:p>
          </p:txBody>
        </p:sp>
      </p:grpSp>
      <p:sp>
        <p:nvSpPr>
          <p:cNvPr id="666642" name="Text Box 18"/>
          <p:cNvSpPr txBox="1">
            <a:spLocks noChangeArrowheads="1"/>
          </p:cNvSpPr>
          <p:nvPr/>
        </p:nvSpPr>
        <p:spPr bwMode="auto">
          <a:xfrm>
            <a:off x="2076450" y="3996769"/>
            <a:ext cx="6680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762000"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762000"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spcAft>
                <a:spcPts val="1500"/>
              </a:spcAft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15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Char char="Ø"/>
            </a:pPr>
            <a:r>
              <a:rPr lang="en-GB" altLang="fr-FR" sz="1600" b="0"/>
              <a:t>Promotion muss bei Förderbeginn abgeschlossen sein </a:t>
            </a:r>
          </a:p>
          <a:p>
            <a:pPr algn="just" eaLnBrk="1" hangingPunct="1">
              <a:spcBef>
                <a:spcPct val="15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Char char="Ø"/>
            </a:pPr>
            <a:r>
              <a:rPr lang="en-GB" altLang="fr-FR" sz="1600" b="0"/>
              <a:t>Einstellungszusage der dt. Gasthochschule</a:t>
            </a:r>
          </a:p>
          <a:p>
            <a:pPr algn="just" eaLnBrk="1" hangingPunct="1">
              <a:spcBef>
                <a:spcPct val="15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Char char="Ø"/>
            </a:pPr>
            <a:r>
              <a:rPr lang="en-GB" altLang="fr-FR" sz="1600" b="0"/>
              <a:t>Ausführliche Begründung des Forschungsvorhabens</a:t>
            </a:r>
          </a:p>
          <a:p>
            <a:pPr algn="just" eaLnBrk="1" hangingPunct="1">
              <a:spcBef>
                <a:spcPct val="15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Char char="Ø"/>
            </a:pPr>
            <a:r>
              <a:rPr lang="en-GB" altLang="fr-FR" sz="1600" b="0"/>
              <a:t>Forschungsvorhaben mit Gastgeber abgestimmt</a:t>
            </a:r>
          </a:p>
          <a:p>
            <a:pPr algn="just" eaLnBrk="1" hangingPunct="1">
              <a:spcBef>
                <a:spcPct val="15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Char char="Ø"/>
            </a:pPr>
            <a:r>
              <a:rPr lang="en-GB" altLang="fr-FR" sz="1600" b="0"/>
              <a:t>Notwendige Sprachkenntnisse</a:t>
            </a:r>
          </a:p>
          <a:p>
            <a:pPr algn="just" eaLnBrk="1" hangingPunct="1">
              <a:spcBef>
                <a:spcPct val="15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Char char="Ø"/>
            </a:pPr>
            <a:r>
              <a:rPr lang="en-GB" altLang="fr-FR" sz="1600" b="0"/>
              <a:t>2 vertrauliche Gutachten von HochschullehrerInnen 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1568638" y="273050"/>
            <a:ext cx="57987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1500"/>
              </a:spcAft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GB" altLang="fr-FR">
                <a:solidFill>
                  <a:schemeClr val="bg1"/>
                </a:solidFill>
              </a:rPr>
              <a:t>Postdoktorandenförderung: P.R.I.M.E.</a:t>
            </a:r>
            <a:r>
              <a:rPr lang="en-GB" altLang="fr-FR">
                <a:solidFill>
                  <a:schemeClr val="tx1"/>
                </a:solidFill>
              </a:rPr>
              <a:t> </a:t>
            </a:r>
            <a:endParaRPr lang="de-DE" altLang="fr-FR">
              <a:solidFill>
                <a:schemeClr val="tx1"/>
              </a:solidFill>
            </a:endParaRP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2044939" y="1131938"/>
            <a:ext cx="6944078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 b="1">
                <a:solidFill>
                  <a:schemeClr val="tx2"/>
                </a:solidFill>
                <a:latin typeface="Arial" pitchFamily="34" charset="0"/>
              </a:defRPr>
            </a:lvl1pPr>
            <a:lvl2pPr marL="914400" indent="-457200"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1500"/>
              </a:spcAft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spcAft>
                <a:spcPct val="0"/>
              </a:spcAft>
              <a:buClrTx/>
              <a:buFontTx/>
              <a:buNone/>
            </a:pPr>
            <a:r>
              <a:rPr lang="en-US" altLang="fr-FR" sz="1800" dirty="0">
                <a:solidFill>
                  <a:schemeClr val="tx2"/>
                </a:solidFill>
              </a:rPr>
              <a:t>"Postdoctoral Researchers International Mobility Experience"</a:t>
            </a:r>
            <a:endParaRPr lang="en-GB" altLang="fr-FR" sz="1800" dirty="0">
              <a:solidFill>
                <a:schemeClr val="tx2"/>
              </a:solidFill>
            </a:endParaRPr>
          </a:p>
          <a:p>
            <a:pPr lvl="1">
              <a:spcAft>
                <a:spcPct val="0"/>
              </a:spcAft>
              <a:buClrTx/>
              <a:buFontTx/>
              <a:buNone/>
            </a:pPr>
            <a:endParaRPr lang="de-DE" altLang="fr-FR" sz="1800" dirty="0">
              <a:solidFill>
                <a:schemeClr val="tx2"/>
              </a:solidFill>
            </a:endParaRPr>
          </a:p>
          <a:p>
            <a:pPr lvl="1">
              <a:spcAft>
                <a:spcPct val="0"/>
              </a:spcAft>
              <a:buClrTx/>
              <a:buFontTx/>
              <a:buNone/>
            </a:pPr>
            <a:r>
              <a:rPr lang="de-DE" altLang="fr-FR" sz="1800" dirty="0">
                <a:solidFill>
                  <a:schemeClr val="tx2"/>
                </a:solidFill>
              </a:rPr>
              <a:t>Fachrichtungen:			Alle</a:t>
            </a:r>
          </a:p>
          <a:p>
            <a:pPr lvl="1">
              <a:spcAft>
                <a:spcPct val="0"/>
              </a:spcAft>
              <a:buClrTx/>
              <a:buFontTx/>
              <a:buNone/>
            </a:pPr>
            <a:r>
              <a:rPr lang="en-GB" altLang="fr-FR" sz="1800" dirty="0" err="1">
                <a:solidFill>
                  <a:schemeClr val="tx2"/>
                </a:solidFill>
              </a:rPr>
              <a:t>Laufzeit</a:t>
            </a:r>
            <a:r>
              <a:rPr lang="en-GB" altLang="fr-FR" sz="1800" dirty="0">
                <a:solidFill>
                  <a:schemeClr val="tx2"/>
                </a:solidFill>
              </a:rPr>
              <a:t>:					12 </a:t>
            </a:r>
            <a:r>
              <a:rPr lang="en-GB" altLang="fr-FR" sz="1800" dirty="0" err="1">
                <a:solidFill>
                  <a:schemeClr val="tx2"/>
                </a:solidFill>
              </a:rPr>
              <a:t>Monate</a:t>
            </a:r>
            <a:r>
              <a:rPr lang="en-GB" altLang="fr-FR" sz="1800" dirty="0">
                <a:solidFill>
                  <a:schemeClr val="tx2"/>
                </a:solidFill>
              </a:rPr>
              <a:t> + 6 </a:t>
            </a:r>
            <a:r>
              <a:rPr lang="en-GB" altLang="fr-FR" sz="1800" dirty="0" err="1">
                <a:solidFill>
                  <a:schemeClr val="tx2"/>
                </a:solidFill>
              </a:rPr>
              <a:t>Monate</a:t>
            </a:r>
            <a:r>
              <a:rPr lang="en-GB" altLang="fr-FR" sz="1800" dirty="0">
                <a:solidFill>
                  <a:schemeClr val="tx2"/>
                </a:solidFill>
              </a:rPr>
              <a:t> in D</a:t>
            </a:r>
          </a:p>
          <a:p>
            <a:pPr lvl="1">
              <a:spcAft>
                <a:spcPct val="0"/>
              </a:spcAft>
              <a:buClrTx/>
              <a:buFontTx/>
              <a:buNone/>
            </a:pPr>
            <a:r>
              <a:rPr lang="en-GB" altLang="fr-FR" sz="1800" dirty="0" err="1">
                <a:solidFill>
                  <a:schemeClr val="tx2"/>
                </a:solidFill>
              </a:rPr>
              <a:t>Vergütung</a:t>
            </a:r>
            <a:r>
              <a:rPr lang="en-GB" altLang="fr-FR" sz="1800" dirty="0">
                <a:solidFill>
                  <a:schemeClr val="tx2"/>
                </a:solidFill>
              </a:rPr>
              <a:t>:				</a:t>
            </a:r>
            <a:r>
              <a:rPr lang="de-DE" altLang="fr-FR" sz="1800" dirty="0">
                <a:solidFill>
                  <a:schemeClr val="tx2"/>
                </a:solidFill>
              </a:rPr>
              <a:t>Arbeitsvertrag TV-L E13 </a:t>
            </a:r>
            <a:r>
              <a:rPr lang="de-DE" altLang="fr-FR" sz="1400" dirty="0">
                <a:solidFill>
                  <a:schemeClr val="tx2"/>
                </a:solidFill>
              </a:rPr>
              <a:t>+ Zuschläge</a:t>
            </a:r>
            <a:endParaRPr lang="en-GB" altLang="fr-FR" sz="1400" dirty="0">
              <a:solidFill>
                <a:schemeClr val="tx2"/>
              </a:solidFill>
            </a:endParaRPr>
          </a:p>
          <a:p>
            <a:pPr lvl="1">
              <a:spcAft>
                <a:spcPct val="0"/>
              </a:spcAft>
              <a:buClrTx/>
              <a:buFontTx/>
              <a:buNone/>
            </a:pPr>
            <a:r>
              <a:rPr lang="en-GB" altLang="fr-FR" sz="1800" dirty="0" err="1">
                <a:solidFill>
                  <a:schemeClr val="tx2"/>
                </a:solidFill>
              </a:rPr>
              <a:t>Bewerbungstermin</a:t>
            </a:r>
            <a:r>
              <a:rPr lang="en-GB" altLang="fr-FR" sz="1800" dirty="0">
                <a:solidFill>
                  <a:schemeClr val="tx2"/>
                </a:solidFill>
              </a:rPr>
              <a:t>: 		31. August 2018, </a:t>
            </a:r>
            <a:r>
              <a:rPr lang="en-GB" altLang="fr-FR" sz="1800" dirty="0" err="1">
                <a:solidFill>
                  <a:schemeClr val="tx2"/>
                </a:solidFill>
              </a:rPr>
              <a:t>Veröffentl</a:t>
            </a:r>
            <a:r>
              <a:rPr lang="en-GB" altLang="fr-FR" sz="1800" dirty="0">
                <a:solidFill>
                  <a:schemeClr val="tx2"/>
                </a:solidFill>
              </a:rPr>
              <a:t>. 1. Mai</a:t>
            </a:r>
          </a:p>
          <a:p>
            <a:pPr lvl="1">
              <a:spcAft>
                <a:spcPct val="0"/>
              </a:spcAft>
              <a:buClrTx/>
              <a:buFontTx/>
              <a:buNone/>
            </a:pPr>
            <a:r>
              <a:rPr lang="en-GB" altLang="fr-FR" sz="1800" dirty="0" err="1">
                <a:solidFill>
                  <a:schemeClr val="tx2"/>
                </a:solidFill>
              </a:rPr>
              <a:t>Bewerbungsort</a:t>
            </a:r>
            <a:r>
              <a:rPr lang="en-GB" altLang="fr-FR" sz="1800" dirty="0">
                <a:solidFill>
                  <a:schemeClr val="tx2"/>
                </a:solidFill>
              </a:rPr>
              <a:t>:			DAAD online: www.daad.de/prime</a:t>
            </a:r>
          </a:p>
          <a:p>
            <a:pPr lvl="1">
              <a:spcAft>
                <a:spcPct val="0"/>
              </a:spcAft>
              <a:buClrTx/>
              <a:buFontTx/>
              <a:buNone/>
            </a:pPr>
            <a:endParaRPr lang="en-GB" altLang="fr-FR" sz="1200" dirty="0"/>
          </a:p>
        </p:txBody>
      </p:sp>
      <p:pic>
        <p:nvPicPr>
          <p:cNvPr id="15366" name="Picture 6" descr="jeune femme en labo de recherc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0"/>
            <a:ext cx="23717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9206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3"/>
          <p:cNvSpPr>
            <a:spLocks noChangeArrowheads="1"/>
          </p:cNvSpPr>
          <p:nvPr/>
        </p:nvSpPr>
        <p:spPr bwMode="auto">
          <a:xfrm>
            <a:off x="152400" y="3502025"/>
            <a:ext cx="7064375" cy="546100"/>
          </a:xfrm>
          <a:prstGeom prst="rightArrow">
            <a:avLst>
              <a:gd name="adj1" fmla="val 100000"/>
              <a:gd name="adj2" fmla="val 62524"/>
            </a:avLst>
          </a:prstGeom>
          <a:gradFill rotWithShape="0">
            <a:gsLst>
              <a:gs pos="0">
                <a:srgbClr val="F9FBFC"/>
              </a:gs>
              <a:gs pos="100000">
                <a:srgbClr val="C4D1D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1500"/>
              </a:spcAft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15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Char char="Ø"/>
            </a:pPr>
            <a:endParaRPr lang="en-US" altLang="fr-FR" b="0">
              <a:solidFill>
                <a:schemeClr val="tx1"/>
              </a:solidFill>
            </a:endParaRPr>
          </a:p>
        </p:txBody>
      </p:sp>
      <p:sp>
        <p:nvSpPr>
          <p:cNvPr id="18435" name="Text Box 14"/>
          <p:cNvSpPr txBox="1">
            <a:spLocks noChangeArrowheads="1"/>
          </p:cNvSpPr>
          <p:nvPr/>
        </p:nvSpPr>
        <p:spPr bwMode="auto">
          <a:xfrm>
            <a:off x="304800" y="3611563"/>
            <a:ext cx="408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762000"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spcAft>
                <a:spcPts val="1500"/>
              </a:spcAft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Char char="Ø"/>
            </a:pPr>
            <a:r>
              <a:rPr lang="en-GB" altLang="fr-FR" sz="1800" b="0" dirty="0">
                <a:solidFill>
                  <a:schemeClr val="tx1"/>
                </a:solidFill>
              </a:rPr>
              <a:t> </a:t>
            </a:r>
            <a:r>
              <a:rPr lang="en-GB" altLang="fr-FR" sz="1800" b="0" dirty="0" err="1">
                <a:solidFill>
                  <a:schemeClr val="tx1"/>
                </a:solidFill>
              </a:rPr>
              <a:t>Bewerbungsvoraussetzungen</a:t>
            </a:r>
            <a:r>
              <a:rPr lang="en-GB" altLang="fr-FR" sz="1800" b="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8436" name="Text Box 18"/>
          <p:cNvSpPr txBox="1">
            <a:spLocks noChangeArrowheads="1"/>
          </p:cNvSpPr>
          <p:nvPr/>
        </p:nvSpPr>
        <p:spPr bwMode="auto">
          <a:xfrm>
            <a:off x="1201738" y="4048125"/>
            <a:ext cx="835342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762000"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762000"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spcAft>
                <a:spcPts val="1500"/>
              </a:spcAft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spcBef>
                <a:spcPct val="15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Char char="Ø"/>
            </a:pPr>
            <a:r>
              <a:rPr lang="en-GB" altLang="fr-FR" sz="1800" dirty="0" err="1">
                <a:solidFill>
                  <a:schemeClr val="tx2"/>
                </a:solidFill>
              </a:rPr>
              <a:t>Wissenschaftler</a:t>
            </a:r>
            <a:r>
              <a:rPr lang="en-GB" altLang="fr-FR" sz="1800" dirty="0">
                <a:solidFill>
                  <a:schemeClr val="tx2"/>
                </a:solidFill>
              </a:rPr>
              <a:t>, </a:t>
            </a:r>
            <a:r>
              <a:rPr lang="en-GB" altLang="fr-FR" sz="1800" dirty="0" err="1">
                <a:solidFill>
                  <a:schemeClr val="tx2"/>
                </a:solidFill>
              </a:rPr>
              <a:t>Promovierende</a:t>
            </a:r>
            <a:r>
              <a:rPr lang="en-GB" altLang="fr-FR" sz="1800" dirty="0">
                <a:solidFill>
                  <a:schemeClr val="tx2"/>
                </a:solidFill>
              </a:rPr>
              <a:t> </a:t>
            </a:r>
            <a:r>
              <a:rPr lang="en-GB" altLang="fr-FR" sz="1200" dirty="0">
                <a:solidFill>
                  <a:schemeClr val="tx2"/>
                </a:solidFill>
              </a:rPr>
              <a:t>(in </a:t>
            </a:r>
            <a:r>
              <a:rPr lang="en-GB" altLang="fr-FR" sz="1200" dirty="0" err="1">
                <a:solidFill>
                  <a:schemeClr val="tx2"/>
                </a:solidFill>
              </a:rPr>
              <a:t>deutsches</a:t>
            </a:r>
            <a:r>
              <a:rPr lang="en-GB" altLang="fr-FR" sz="1200" dirty="0">
                <a:solidFill>
                  <a:schemeClr val="tx2"/>
                </a:solidFill>
              </a:rPr>
              <a:t> </a:t>
            </a:r>
            <a:r>
              <a:rPr lang="en-GB" altLang="fr-FR" sz="1200" dirty="0" err="1">
                <a:solidFill>
                  <a:schemeClr val="tx2"/>
                </a:solidFill>
              </a:rPr>
              <a:t>Wissenschaftssystem</a:t>
            </a:r>
            <a:r>
              <a:rPr lang="en-GB" altLang="fr-FR" sz="1200" dirty="0">
                <a:solidFill>
                  <a:schemeClr val="tx2"/>
                </a:solidFill>
              </a:rPr>
              <a:t> </a:t>
            </a:r>
            <a:r>
              <a:rPr lang="en-GB" altLang="fr-FR" sz="1200" dirty="0" err="1">
                <a:solidFill>
                  <a:schemeClr val="tx2"/>
                </a:solidFill>
              </a:rPr>
              <a:t>integriert</a:t>
            </a:r>
            <a:r>
              <a:rPr lang="en-GB" altLang="fr-FR" sz="1400" dirty="0">
                <a:solidFill>
                  <a:schemeClr val="tx2"/>
                </a:solidFill>
              </a:rPr>
              <a:t>)</a:t>
            </a:r>
          </a:p>
          <a:p>
            <a:pPr lvl="1" algn="just" eaLnBrk="1" hangingPunct="1">
              <a:spcBef>
                <a:spcPct val="15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Char char="Ø"/>
            </a:pPr>
            <a:r>
              <a:rPr lang="en-GB" altLang="fr-FR" sz="1800" dirty="0" err="1">
                <a:solidFill>
                  <a:schemeClr val="tx2"/>
                </a:solidFill>
              </a:rPr>
              <a:t>Aktive</a:t>
            </a:r>
            <a:r>
              <a:rPr lang="en-GB" altLang="fr-FR" sz="1800" dirty="0">
                <a:solidFill>
                  <a:schemeClr val="tx2"/>
                </a:solidFill>
              </a:rPr>
              <a:t> </a:t>
            </a:r>
            <a:r>
              <a:rPr lang="en-GB" altLang="fr-FR" sz="1800" dirty="0" err="1">
                <a:solidFill>
                  <a:schemeClr val="tx2"/>
                </a:solidFill>
              </a:rPr>
              <a:t>Teilnahme</a:t>
            </a:r>
            <a:r>
              <a:rPr lang="en-GB" altLang="fr-FR" sz="1800" dirty="0">
                <a:solidFill>
                  <a:schemeClr val="tx2"/>
                </a:solidFill>
              </a:rPr>
              <a:t> (</a:t>
            </a:r>
            <a:r>
              <a:rPr lang="en-GB" altLang="fr-FR" sz="1800" dirty="0" err="1">
                <a:solidFill>
                  <a:schemeClr val="tx2"/>
                </a:solidFill>
              </a:rPr>
              <a:t>Vortrag</a:t>
            </a:r>
            <a:r>
              <a:rPr lang="en-GB" altLang="fr-FR" sz="1800" dirty="0">
                <a:solidFill>
                  <a:schemeClr val="tx2"/>
                </a:solidFill>
              </a:rPr>
              <a:t>, </a:t>
            </a:r>
            <a:r>
              <a:rPr lang="en-GB" altLang="fr-FR" sz="1800" dirty="0" err="1">
                <a:solidFill>
                  <a:schemeClr val="tx2"/>
                </a:solidFill>
              </a:rPr>
              <a:t>Posterpräsentation</a:t>
            </a:r>
            <a:r>
              <a:rPr lang="en-GB" altLang="fr-FR" sz="1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1812925" y="1223963"/>
            <a:ext cx="733107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 b="1">
                <a:solidFill>
                  <a:schemeClr val="tx2"/>
                </a:solidFill>
                <a:latin typeface="Arial" pitchFamily="34" charset="0"/>
              </a:defRPr>
            </a:lvl1pPr>
            <a:lvl2pPr marL="914400" indent="-457200"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1500"/>
              </a:spcAft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spcAft>
                <a:spcPct val="0"/>
              </a:spcAft>
              <a:buClrTx/>
              <a:buFontTx/>
              <a:buNone/>
            </a:pPr>
            <a:r>
              <a:rPr lang="de-DE" altLang="fr-FR" sz="1800" dirty="0">
                <a:solidFill>
                  <a:schemeClr val="tx2"/>
                </a:solidFill>
              </a:rPr>
              <a:t>Fachrichtungen: 		alle</a:t>
            </a:r>
          </a:p>
          <a:p>
            <a:pPr lvl="1">
              <a:spcAft>
                <a:spcPct val="0"/>
              </a:spcAft>
              <a:buClrTx/>
              <a:buFontTx/>
              <a:buNone/>
            </a:pPr>
            <a:r>
              <a:rPr lang="en-GB" altLang="fr-FR" sz="1800" dirty="0" err="1">
                <a:solidFill>
                  <a:schemeClr val="tx2"/>
                </a:solidFill>
              </a:rPr>
              <a:t>Laufzeit</a:t>
            </a:r>
            <a:r>
              <a:rPr lang="en-GB" altLang="fr-FR" sz="1800" dirty="0">
                <a:solidFill>
                  <a:schemeClr val="tx2"/>
                </a:solidFill>
              </a:rPr>
              <a:t>:				max. 8 </a:t>
            </a:r>
            <a:r>
              <a:rPr lang="en-GB" altLang="fr-FR" sz="1800" dirty="0" err="1">
                <a:solidFill>
                  <a:schemeClr val="tx2"/>
                </a:solidFill>
              </a:rPr>
              <a:t>Tage</a:t>
            </a:r>
            <a:r>
              <a:rPr lang="en-GB" altLang="fr-FR" sz="1800" dirty="0">
                <a:solidFill>
                  <a:schemeClr val="tx2"/>
                </a:solidFill>
              </a:rPr>
              <a:t> </a:t>
            </a:r>
            <a:r>
              <a:rPr lang="en-GB" altLang="fr-FR" sz="1200" dirty="0">
                <a:solidFill>
                  <a:schemeClr val="tx2"/>
                </a:solidFill>
              </a:rPr>
              <a:t>(1x pro </a:t>
            </a:r>
            <a:r>
              <a:rPr lang="en-GB" altLang="fr-FR" sz="1200" dirty="0" err="1">
                <a:solidFill>
                  <a:schemeClr val="tx2"/>
                </a:solidFill>
              </a:rPr>
              <a:t>Jahr</a:t>
            </a:r>
            <a:r>
              <a:rPr lang="en-GB" altLang="fr-FR" sz="1200" dirty="0">
                <a:solidFill>
                  <a:schemeClr val="tx2"/>
                </a:solidFill>
              </a:rPr>
              <a:t>) </a:t>
            </a:r>
          </a:p>
          <a:p>
            <a:pPr lvl="1">
              <a:spcAft>
                <a:spcPct val="0"/>
              </a:spcAft>
              <a:buClrTx/>
              <a:buFontTx/>
              <a:buNone/>
            </a:pPr>
            <a:r>
              <a:rPr lang="en-GB" altLang="fr-FR" sz="1800" dirty="0" err="1">
                <a:solidFill>
                  <a:schemeClr val="tx2"/>
                </a:solidFill>
              </a:rPr>
              <a:t>Förderung</a:t>
            </a:r>
            <a:r>
              <a:rPr lang="en-GB" altLang="fr-FR" sz="1800" dirty="0">
                <a:solidFill>
                  <a:schemeClr val="tx2"/>
                </a:solidFill>
              </a:rPr>
              <a:t>: 			DAAD-RK-</a:t>
            </a:r>
            <a:r>
              <a:rPr lang="en-GB" altLang="fr-FR" sz="1800" dirty="0" err="1">
                <a:solidFill>
                  <a:schemeClr val="tx2"/>
                </a:solidFill>
              </a:rPr>
              <a:t>Pauschale</a:t>
            </a:r>
            <a:r>
              <a:rPr lang="en-GB" altLang="fr-FR" sz="1800" dirty="0">
                <a:solidFill>
                  <a:schemeClr val="tx2"/>
                </a:solidFill>
              </a:rPr>
              <a:t>, </a:t>
            </a:r>
            <a:r>
              <a:rPr lang="en-GB" altLang="fr-FR" sz="1800" dirty="0" err="1">
                <a:solidFill>
                  <a:schemeClr val="tx2"/>
                </a:solidFill>
              </a:rPr>
              <a:t>Zuschuss</a:t>
            </a:r>
            <a:r>
              <a:rPr lang="en-GB" altLang="fr-FR" sz="1800" dirty="0">
                <a:solidFill>
                  <a:schemeClr val="tx2"/>
                </a:solidFill>
              </a:rPr>
              <a:t> </a:t>
            </a:r>
            <a:r>
              <a:rPr lang="en-GB" altLang="fr-FR" sz="1800" dirty="0" err="1">
                <a:solidFill>
                  <a:schemeClr val="tx2"/>
                </a:solidFill>
              </a:rPr>
              <a:t>zu</a:t>
            </a:r>
            <a:br>
              <a:rPr lang="en-GB" altLang="fr-FR" sz="1800" dirty="0">
                <a:solidFill>
                  <a:schemeClr val="tx2"/>
                </a:solidFill>
              </a:rPr>
            </a:br>
            <a:r>
              <a:rPr lang="en-GB" altLang="fr-FR" sz="1800" dirty="0">
                <a:solidFill>
                  <a:schemeClr val="tx2"/>
                </a:solidFill>
              </a:rPr>
              <a:t>				</a:t>
            </a:r>
            <a:r>
              <a:rPr lang="en-GB" altLang="fr-FR" sz="1800" dirty="0" err="1">
                <a:solidFill>
                  <a:schemeClr val="tx2"/>
                </a:solidFill>
              </a:rPr>
              <a:t>Tagungsgebühren</a:t>
            </a:r>
            <a:r>
              <a:rPr lang="en-GB" altLang="fr-FR" sz="1800" dirty="0">
                <a:solidFill>
                  <a:schemeClr val="tx2"/>
                </a:solidFill>
              </a:rPr>
              <a:t>, </a:t>
            </a:r>
            <a:r>
              <a:rPr lang="en-GB" altLang="fr-FR" sz="1800" dirty="0" err="1">
                <a:solidFill>
                  <a:schemeClr val="tx2"/>
                </a:solidFill>
              </a:rPr>
              <a:t>Aufenthaltspauschale</a:t>
            </a:r>
            <a:br>
              <a:rPr lang="en-GB" altLang="fr-FR" sz="1800" dirty="0">
                <a:solidFill>
                  <a:schemeClr val="tx2"/>
                </a:solidFill>
              </a:rPr>
            </a:br>
            <a:r>
              <a:rPr lang="en-GB" altLang="fr-FR" sz="1800" dirty="0">
                <a:solidFill>
                  <a:schemeClr val="tx2"/>
                </a:solidFill>
              </a:rPr>
              <a:t>				</a:t>
            </a:r>
            <a:r>
              <a:rPr lang="en-GB" altLang="fr-FR" sz="1200" dirty="0">
                <a:solidFill>
                  <a:schemeClr val="tx2"/>
                </a:solidFill>
              </a:rPr>
              <a:t>(80% ATG/ÜNG lt. BRKG)</a:t>
            </a:r>
          </a:p>
          <a:p>
            <a:pPr lvl="1">
              <a:spcAft>
                <a:spcPct val="0"/>
              </a:spcAft>
              <a:buClrTx/>
              <a:buFontTx/>
              <a:buNone/>
            </a:pPr>
            <a:r>
              <a:rPr lang="en-GB" altLang="fr-FR" sz="1800" dirty="0" err="1">
                <a:solidFill>
                  <a:schemeClr val="tx2"/>
                </a:solidFill>
              </a:rPr>
              <a:t>Bewerbungstermin</a:t>
            </a:r>
            <a:r>
              <a:rPr lang="en-GB" altLang="fr-FR" sz="1800" dirty="0">
                <a:solidFill>
                  <a:schemeClr val="tx2"/>
                </a:solidFill>
              </a:rPr>
              <a:t>: 	4 </a:t>
            </a:r>
            <a:r>
              <a:rPr lang="en-GB" altLang="fr-FR" sz="1800" dirty="0" err="1">
                <a:solidFill>
                  <a:schemeClr val="tx2"/>
                </a:solidFill>
              </a:rPr>
              <a:t>Monate</a:t>
            </a:r>
            <a:r>
              <a:rPr lang="en-GB" altLang="fr-FR" sz="1800" dirty="0">
                <a:solidFill>
                  <a:schemeClr val="tx2"/>
                </a:solidFill>
              </a:rPr>
              <a:t>/ </a:t>
            </a:r>
            <a:r>
              <a:rPr lang="en-GB" altLang="fr-FR" sz="1800" dirty="0" err="1">
                <a:solidFill>
                  <a:schemeClr val="tx2"/>
                </a:solidFill>
              </a:rPr>
              <a:t>Vortragsreisen</a:t>
            </a:r>
            <a:r>
              <a:rPr lang="en-GB" altLang="fr-FR" sz="1800" dirty="0">
                <a:solidFill>
                  <a:schemeClr val="tx2"/>
                </a:solidFill>
              </a:rPr>
              <a:t> 1 Monat</a:t>
            </a:r>
          </a:p>
          <a:p>
            <a:pPr lvl="1">
              <a:spcAft>
                <a:spcPct val="0"/>
              </a:spcAft>
              <a:buClrTx/>
              <a:buFontTx/>
              <a:buNone/>
            </a:pPr>
            <a:r>
              <a:rPr lang="en-GB" altLang="fr-FR" sz="1800" dirty="0" err="1">
                <a:solidFill>
                  <a:schemeClr val="tx2"/>
                </a:solidFill>
              </a:rPr>
              <a:t>Bewerbungsort</a:t>
            </a:r>
            <a:r>
              <a:rPr lang="en-GB" altLang="fr-FR" sz="1800" dirty="0">
                <a:solidFill>
                  <a:schemeClr val="tx2"/>
                </a:solidFill>
              </a:rPr>
              <a:t>:		DAAD, Ref. ST43 (</a:t>
            </a:r>
            <a:r>
              <a:rPr lang="en-GB" altLang="fr-FR" sz="1800" dirty="0" err="1">
                <a:solidFill>
                  <a:schemeClr val="tx2"/>
                </a:solidFill>
              </a:rPr>
              <a:t>Forschungsprogr</a:t>
            </a:r>
            <a:r>
              <a:rPr lang="en-GB" altLang="fr-FR" sz="1800" dirty="0">
                <a:solidFill>
                  <a:schemeClr val="tx2"/>
                </a:solidFill>
              </a:rPr>
              <a:t>.)</a:t>
            </a:r>
          </a:p>
        </p:txBody>
      </p:sp>
      <p:sp>
        <p:nvSpPr>
          <p:cNvPr id="18438" name="AutoShape 13"/>
          <p:cNvSpPr>
            <a:spLocks noChangeArrowheads="1"/>
          </p:cNvSpPr>
          <p:nvPr/>
        </p:nvSpPr>
        <p:spPr bwMode="auto">
          <a:xfrm>
            <a:off x="152400" y="4905375"/>
            <a:ext cx="7064375" cy="546100"/>
          </a:xfrm>
          <a:prstGeom prst="rightArrow">
            <a:avLst>
              <a:gd name="adj1" fmla="val 100000"/>
              <a:gd name="adj2" fmla="val 62524"/>
            </a:avLst>
          </a:prstGeom>
          <a:gradFill rotWithShape="0">
            <a:gsLst>
              <a:gs pos="0">
                <a:srgbClr val="F9FBFC"/>
              </a:gs>
              <a:gs pos="100000">
                <a:srgbClr val="C4D1D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1500"/>
              </a:spcAft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</a:pPr>
            <a:endParaRPr lang="en-US" altLang="fr-FR" sz="1800" b="0">
              <a:solidFill>
                <a:srgbClr val="3F2164"/>
              </a:solidFill>
            </a:endParaRPr>
          </a:p>
        </p:txBody>
      </p:sp>
      <p:sp>
        <p:nvSpPr>
          <p:cNvPr id="18439" name="Text Box 14"/>
          <p:cNvSpPr txBox="1">
            <a:spLocks noChangeArrowheads="1"/>
          </p:cNvSpPr>
          <p:nvPr/>
        </p:nvSpPr>
        <p:spPr bwMode="auto">
          <a:xfrm>
            <a:off x="304800" y="4975225"/>
            <a:ext cx="408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762000"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spcAft>
                <a:spcPts val="1500"/>
              </a:spcAft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Char char="Ø"/>
            </a:pPr>
            <a:r>
              <a:rPr lang="en-GB" altLang="fr-FR" sz="1800" b="0">
                <a:solidFill>
                  <a:schemeClr val="tx1"/>
                </a:solidFill>
              </a:rPr>
              <a:t> Nicht gefördert werden:</a:t>
            </a:r>
          </a:p>
        </p:txBody>
      </p:sp>
      <p:sp>
        <p:nvSpPr>
          <p:cNvPr id="18440" name="Text Box 18"/>
          <p:cNvSpPr txBox="1">
            <a:spLocks noChangeArrowheads="1"/>
          </p:cNvSpPr>
          <p:nvPr/>
        </p:nvSpPr>
        <p:spPr bwMode="auto">
          <a:xfrm>
            <a:off x="1273175" y="5451475"/>
            <a:ext cx="828198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762000"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762000"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spcAft>
                <a:spcPts val="1500"/>
              </a:spcAft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algn="just" eaLnBrk="1" hangingPunct="1">
              <a:spcBef>
                <a:spcPct val="15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Char char="Ø"/>
            </a:pPr>
            <a:r>
              <a:rPr lang="en-GB" altLang="fr-FR" sz="1800">
                <a:solidFill>
                  <a:schemeClr val="tx2"/>
                </a:solidFill>
              </a:rPr>
              <a:t>Reiner Kontakt-/Organisationsaufenthalt</a:t>
            </a:r>
          </a:p>
          <a:p>
            <a:pPr lvl="1" eaLnBrk="1" hangingPunct="1">
              <a:spcBef>
                <a:spcPct val="15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Char char="Ø"/>
            </a:pPr>
            <a:r>
              <a:rPr lang="en-GB" altLang="fr-FR" sz="1800">
                <a:solidFill>
                  <a:schemeClr val="tx2"/>
                </a:solidFill>
              </a:rPr>
              <a:t>Anschlussreisen oder Exkursionen im Anschluss an einen Kongress</a:t>
            </a:r>
            <a:endParaRPr lang="en-GB" altLang="fr-FR" sz="1400">
              <a:solidFill>
                <a:schemeClr val="tx2"/>
              </a:solidFill>
            </a:endParaRPr>
          </a:p>
        </p:txBody>
      </p:sp>
      <p:sp>
        <p:nvSpPr>
          <p:cNvPr id="18441" name="Rechteck 4"/>
          <p:cNvSpPr>
            <a:spLocks noChangeArrowheads="1"/>
          </p:cNvSpPr>
          <p:nvPr/>
        </p:nvSpPr>
        <p:spPr bwMode="auto">
          <a:xfrm>
            <a:off x="152400" y="0"/>
            <a:ext cx="8604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 b="1">
                <a:solidFill>
                  <a:schemeClr val="tx2"/>
                </a:solidFill>
                <a:latin typeface="Arial" pitchFamily="34" charset="0"/>
              </a:defRPr>
            </a:lvl1pPr>
            <a:lvl2pPr marL="914400" indent="-457200">
              <a:spcAft>
                <a:spcPts val="1500"/>
              </a:spcAft>
              <a:buClr>
                <a:schemeClr val="accent2"/>
              </a:buClr>
              <a:buFont typeface="Wingdings" pitchFamily="2" charset="2"/>
              <a:buChar char="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1500"/>
              </a:spcAft>
              <a:buFont typeface="Arial" pitchFamily="34" charset="0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algn="ctr">
              <a:spcAft>
                <a:spcPct val="0"/>
              </a:spcAft>
              <a:buClrTx/>
              <a:buFontTx/>
              <a:buNone/>
            </a:pPr>
            <a:r>
              <a:rPr lang="de-DE" altLang="fr-FR" b="1" dirty="0">
                <a:solidFill>
                  <a:schemeClr val="bg1"/>
                </a:solidFill>
              </a:rPr>
              <a:t>Zuschüsse zu Kongress- und Vortragsreisen ins Ausland</a:t>
            </a:r>
          </a:p>
        </p:txBody>
      </p:sp>
      <p:pic>
        <p:nvPicPr>
          <p:cNvPr id="1844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388"/>
            <a:ext cx="2100263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843E46F-C921-40FB-B985-875F0A7695BD}"/>
              </a:ext>
            </a:extLst>
          </p:cNvPr>
          <p:cNvSpPr/>
          <p:nvPr/>
        </p:nvSpPr>
        <p:spPr>
          <a:xfrm>
            <a:off x="5154929" y="6310868"/>
            <a:ext cx="3808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4175" indent="-384175" defTabSz="914400" eaLnBrk="1" hangingPunct="1">
              <a:spcBef>
                <a:spcPts val="2600"/>
              </a:spcBef>
              <a:buFont typeface="Wingdings" pitchFamily="2" charset="2"/>
              <a:buChar char="Ø"/>
            </a:pPr>
            <a:r>
              <a:rPr lang="de-DE" b="1" dirty="0">
                <a:solidFill>
                  <a:srgbClr val="FF0000"/>
                </a:solidFill>
                <a:latin typeface="Arial" charset="0"/>
                <a:cs typeface="Arial" charset="0"/>
              </a:rPr>
              <a:t>www.daad.de/kongressreisen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4694A56-0980-4894-BDC6-68561443872E}"/>
              </a:ext>
            </a:extLst>
          </p:cNvPr>
          <p:cNvSpPr/>
          <p:nvPr/>
        </p:nvSpPr>
        <p:spPr>
          <a:xfrm>
            <a:off x="6842077" y="4607459"/>
            <a:ext cx="2342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4175" lvl="0" indent="-384175" defTabSz="914400" eaLnBrk="1" hangingPunct="1">
              <a:spcBef>
                <a:spcPts val="2600"/>
              </a:spcBef>
              <a:buFont typeface="Wingdings" pitchFamily="2" charset="2"/>
              <a:buChar char="Ø"/>
            </a:pPr>
            <a:r>
              <a:rPr lang="de-DE" b="1" dirty="0">
                <a:solidFill>
                  <a:srgbClr val="FF0000"/>
                </a:solidFill>
                <a:latin typeface="Arial" charset="0"/>
                <a:cs typeface="Arial" charset="0"/>
              </a:rPr>
              <a:t>Auswahlrate 1:2</a:t>
            </a:r>
          </a:p>
        </p:txBody>
      </p:sp>
    </p:spTree>
    <p:extLst>
      <p:ext uri="{BB962C8B-B14F-4D97-AF65-F5344CB8AC3E}">
        <p14:creationId xmlns:p14="http://schemas.microsoft.com/office/powerpoint/2010/main" val="1315828221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5B75D7A-7A3B-4EEF-A46A-9B02EEF8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6209A80-E63F-40F6-B7A1-551F892BBFB5}"/>
              </a:ext>
            </a:extLst>
          </p:cNvPr>
          <p:cNvSpPr/>
          <p:nvPr/>
        </p:nvSpPr>
        <p:spPr>
          <a:xfrm>
            <a:off x="750888" y="230969"/>
            <a:ext cx="5905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Kurzzeitdozenturen (+DAAD-Lektorate)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1DDFC23-2B56-4535-9EA3-4849EC77BEC8}"/>
              </a:ext>
            </a:extLst>
          </p:cNvPr>
          <p:cNvSpPr/>
          <p:nvPr/>
        </p:nvSpPr>
        <p:spPr>
          <a:xfrm>
            <a:off x="304800" y="1086350"/>
            <a:ext cx="853663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Kurzzeitdozentur: 	1-6 Monate Lehre im Ausland </a:t>
            </a:r>
          </a:p>
          <a:p>
            <a:endParaRPr lang="de-DE" b="1" dirty="0">
              <a:solidFill>
                <a:schemeClr val="accent1"/>
              </a:solidFill>
            </a:endParaRPr>
          </a:p>
          <a:p>
            <a:r>
              <a:rPr lang="de-DE" b="1" dirty="0">
                <a:solidFill>
                  <a:schemeClr val="accent1"/>
                </a:solidFill>
              </a:rPr>
              <a:t>Vermittlung: 		Gasthochschule und Dozent stehen bereits bei </a:t>
            </a:r>
          </a:p>
          <a:p>
            <a:r>
              <a:rPr lang="de-DE" b="1" dirty="0">
                <a:solidFill>
                  <a:schemeClr val="accent1"/>
                </a:solidFill>
              </a:rPr>
              <a:t>					Antragstellung im Kontakt</a:t>
            </a:r>
          </a:p>
          <a:p>
            <a:r>
              <a:rPr lang="de-DE" b="1" dirty="0">
                <a:solidFill>
                  <a:schemeClr val="accent1"/>
                </a:solidFill>
              </a:rPr>
              <a:t>Leistungen:			Reisekostenpauschale und ggfs. Tages- und 								Übernachtungspauschalen je nach Leistung der 							gastgebenden Hochschule</a:t>
            </a:r>
          </a:p>
          <a:p>
            <a:endParaRPr lang="de-DE" b="1" dirty="0">
              <a:solidFill>
                <a:schemeClr val="accent1"/>
              </a:solidFill>
            </a:endParaRPr>
          </a:p>
          <a:p>
            <a:r>
              <a:rPr lang="de-DE" b="1" dirty="0">
                <a:solidFill>
                  <a:schemeClr val="accent1"/>
                </a:solidFill>
              </a:rPr>
              <a:t>DAAD-Lektorat		2-5 Jahre Lehre im Ausland</a:t>
            </a:r>
          </a:p>
          <a:p>
            <a:r>
              <a:rPr lang="de-DE" b="1" dirty="0">
                <a:solidFill>
                  <a:schemeClr val="accent1"/>
                </a:solidFill>
              </a:rPr>
              <a:t>Vermittlung:			Ausschreibung durch den DAAD in Absprache mit den 					Gasthochschulen</a:t>
            </a:r>
          </a:p>
          <a:p>
            <a:r>
              <a:rPr lang="de-DE" b="1" dirty="0">
                <a:solidFill>
                  <a:schemeClr val="accent1"/>
                </a:solidFill>
              </a:rPr>
              <a:t>Leistungen: 			Gehalt der Gasthochschule und Ausgleichszulage des 					DAAD</a:t>
            </a:r>
          </a:p>
          <a:p>
            <a:endParaRPr lang="de-DE" b="1" dirty="0">
              <a:solidFill>
                <a:schemeClr val="accent1"/>
              </a:solidFill>
            </a:endParaRPr>
          </a:p>
          <a:p>
            <a:endParaRPr lang="de-DE" b="1" dirty="0">
              <a:solidFill>
                <a:schemeClr val="accent1"/>
              </a:solidFill>
            </a:endParaRPr>
          </a:p>
          <a:p>
            <a:endParaRPr lang="de-DE" b="1" dirty="0">
              <a:solidFill>
                <a:schemeClr val="accent1"/>
              </a:solidFill>
            </a:endParaRPr>
          </a:p>
          <a:p>
            <a:endParaRPr lang="de-DE" b="1" dirty="0">
              <a:solidFill>
                <a:schemeClr val="accent1"/>
              </a:solidFill>
            </a:endParaRPr>
          </a:p>
          <a:p>
            <a:endParaRPr lang="de-DE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P.R.I.M.E. – 	Überblick</a:t>
            </a: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8</a:t>
            </a:fld>
            <a:endParaRPr lang="de-DE" dirty="0"/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616474" y="1281492"/>
            <a:ext cx="8360258" cy="53292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1950" indent="-3619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4375" indent="-352425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5524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>
                <a:srgbClr val="E98A11"/>
              </a:buClr>
            </a:pPr>
            <a:r>
              <a:rPr lang="en-GB" dirty="0" err="1">
                <a:solidFill>
                  <a:srgbClr val="0060AF"/>
                </a:solidFill>
              </a:rPr>
              <a:t>Personenförderung</a:t>
            </a:r>
            <a:r>
              <a:rPr lang="en-GB" dirty="0">
                <a:solidFill>
                  <a:srgbClr val="0060AF"/>
                </a:solidFill>
              </a:rPr>
              <a:t> </a:t>
            </a:r>
            <a:r>
              <a:rPr lang="en-GB" dirty="0" err="1">
                <a:solidFill>
                  <a:srgbClr val="0060AF"/>
                </a:solidFill>
              </a:rPr>
              <a:t>als</a:t>
            </a:r>
            <a:r>
              <a:rPr lang="en-GB" dirty="0">
                <a:solidFill>
                  <a:srgbClr val="0060AF"/>
                </a:solidFill>
              </a:rPr>
              <a:t> </a:t>
            </a:r>
            <a:r>
              <a:rPr lang="en-GB" dirty="0" err="1">
                <a:solidFill>
                  <a:srgbClr val="0060AF"/>
                </a:solidFill>
              </a:rPr>
              <a:t>Projektförderung</a:t>
            </a:r>
            <a:endParaRPr lang="de-DE" dirty="0"/>
          </a:p>
          <a:p>
            <a:pPr>
              <a:spcAft>
                <a:spcPts val="0"/>
              </a:spcAft>
              <a:buClr>
                <a:srgbClr val="E98A11"/>
              </a:buClr>
              <a:buFont typeface="Wingdings" panose="05000000000000000000" pitchFamily="2" charset="2"/>
              <a:buChar char="Ø"/>
            </a:pPr>
            <a:r>
              <a:rPr lang="de-DE" b="0" dirty="0"/>
              <a:t>Programm der Personenförderung</a:t>
            </a:r>
          </a:p>
          <a:p>
            <a:pPr>
              <a:spcAft>
                <a:spcPts val="1200"/>
              </a:spcAft>
              <a:buClr>
                <a:srgbClr val="E98A11"/>
              </a:buClr>
              <a:buFont typeface="Wingdings" panose="05000000000000000000" pitchFamily="2" charset="2"/>
              <a:buChar char="Ø"/>
            </a:pPr>
            <a:r>
              <a:rPr lang="de-DE" b="0" dirty="0"/>
              <a:t>Implementierung der Fellowships erfolgt als Projektförderung mit beteiligten dt. Hochschulen</a:t>
            </a:r>
          </a:p>
          <a:p>
            <a:pPr>
              <a:spcAft>
                <a:spcPts val="0"/>
              </a:spcAft>
              <a:buClr>
                <a:srgbClr val="E98A11"/>
              </a:buClr>
            </a:pPr>
            <a:r>
              <a:rPr lang="en-GB" dirty="0" err="1">
                <a:solidFill>
                  <a:srgbClr val="0060AF"/>
                </a:solidFill>
              </a:rPr>
              <a:t>Förderdauer</a:t>
            </a:r>
            <a:r>
              <a:rPr lang="en-GB" dirty="0">
                <a:solidFill>
                  <a:srgbClr val="0060AF"/>
                </a:solidFill>
              </a:rPr>
              <a:t>/Fellowship:</a:t>
            </a:r>
            <a:r>
              <a:rPr lang="en-GB" b="0" dirty="0">
                <a:solidFill>
                  <a:srgbClr val="0060AF"/>
                </a:solidFill>
              </a:rPr>
              <a:t> </a:t>
            </a:r>
            <a:r>
              <a:rPr lang="de-DE" b="0" dirty="0"/>
              <a:t>18 Monate Arbeitsvertrag mit deutscher Hochschule, davon…</a:t>
            </a:r>
            <a:endParaRPr lang="en-GB" b="0" dirty="0">
              <a:solidFill>
                <a:srgbClr val="0060AF"/>
              </a:solidFill>
            </a:endParaRPr>
          </a:p>
          <a:p>
            <a:pPr>
              <a:spcAft>
                <a:spcPts val="0"/>
              </a:spcAft>
              <a:buClr>
                <a:srgbClr val="E98A11"/>
              </a:buClr>
              <a:buFont typeface="Wingdings" pitchFamily="2" charset="2"/>
              <a:buChar char="Ø"/>
            </a:pPr>
            <a:r>
              <a:rPr lang="de-DE" b="0" dirty="0">
                <a:solidFill>
                  <a:srgbClr val="0060B0"/>
                </a:solidFill>
              </a:rPr>
              <a:t>Auslands-Phase: 12 Monate</a:t>
            </a:r>
          </a:p>
          <a:p>
            <a:pPr>
              <a:spcAft>
                <a:spcPts val="1200"/>
              </a:spcAft>
              <a:buClr>
                <a:srgbClr val="E98A11"/>
              </a:buClr>
              <a:buFont typeface="Wingdings" pitchFamily="2" charset="2"/>
              <a:buChar char="Ø"/>
            </a:pPr>
            <a:r>
              <a:rPr lang="en-GB" b="0" dirty="0" err="1">
                <a:solidFill>
                  <a:srgbClr val="0060AF"/>
                </a:solidFill>
              </a:rPr>
              <a:t>Rückkehr</a:t>
            </a:r>
            <a:r>
              <a:rPr lang="en-GB" b="0" dirty="0">
                <a:solidFill>
                  <a:srgbClr val="0060AF"/>
                </a:solidFill>
              </a:rPr>
              <a:t>-Phase: 6 </a:t>
            </a:r>
            <a:r>
              <a:rPr lang="en-GB" b="0" dirty="0" err="1">
                <a:solidFill>
                  <a:srgbClr val="0060AF"/>
                </a:solidFill>
              </a:rPr>
              <a:t>Monate</a:t>
            </a:r>
            <a:r>
              <a:rPr lang="en-GB" b="0" dirty="0">
                <a:solidFill>
                  <a:srgbClr val="0060AF"/>
                </a:solidFill>
              </a:rPr>
              <a:t> (Reintegration in Deutschland)</a:t>
            </a:r>
          </a:p>
          <a:p>
            <a:pPr>
              <a:spcAft>
                <a:spcPts val="0"/>
              </a:spcAft>
            </a:pPr>
            <a:r>
              <a:rPr lang="en-GB" dirty="0" err="1"/>
              <a:t>Zuwendungsverträge</a:t>
            </a:r>
            <a:r>
              <a:rPr lang="en-GB" dirty="0"/>
              <a:t>: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de-DE" b="0" dirty="0"/>
              <a:t>Umfang ca. € 125.000 pro Fellowship</a:t>
            </a:r>
          </a:p>
          <a:p>
            <a:pPr marL="0" indent="0">
              <a:spcAft>
                <a:spcPts val="1200"/>
              </a:spcAft>
              <a:buClr>
                <a:srgbClr val="E98A11"/>
              </a:buClr>
              <a:buNone/>
            </a:pPr>
            <a:endParaRPr lang="en-GB" b="0" dirty="0">
              <a:solidFill>
                <a:srgbClr val="0060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04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F7655C-D9B5-4E69-97E0-F4D7F03D3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2F3AA52-205F-4953-85C6-F08B323FA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9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810AD1A-C035-434A-8442-03B7FA161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2880"/>
            <a:ext cx="10351008" cy="646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136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1"/>
</p:tagLst>
</file>

<file path=ppt/theme/theme1.xml><?xml version="1.0" encoding="utf-8"?>
<a:theme xmlns:a="http://schemas.openxmlformats.org/drawingml/2006/main" name="Office-Design">
  <a:themeElements>
    <a:clrScheme name="Benutzerdefiniert 2">
      <a:dk1>
        <a:sysClr val="windowText" lastClr="000000"/>
      </a:dk1>
      <a:lt1>
        <a:sysClr val="window" lastClr="FFFFFF"/>
      </a:lt1>
      <a:dk2>
        <a:srgbClr val="0060AF"/>
      </a:dk2>
      <a:lt2>
        <a:srgbClr val="FFFFFF"/>
      </a:lt2>
      <a:accent1>
        <a:srgbClr val="0060AF"/>
      </a:accent1>
      <a:accent2>
        <a:srgbClr val="E98A11"/>
      </a:accent2>
      <a:accent3>
        <a:srgbClr val="87B4E6"/>
      </a:accent3>
      <a:accent4>
        <a:srgbClr val="F8C897"/>
      </a:accent4>
      <a:accent5>
        <a:srgbClr val="B7D3F3"/>
      </a:accent5>
      <a:accent6>
        <a:srgbClr val="FCE3CC"/>
      </a:accent6>
      <a:hlink>
        <a:srgbClr val="00FF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Benutzerdefiniert 2">
      <a:dk1>
        <a:sysClr val="windowText" lastClr="000000"/>
      </a:dk1>
      <a:lt1>
        <a:sysClr val="window" lastClr="FFFFFF"/>
      </a:lt1>
      <a:dk2>
        <a:srgbClr val="0060AF"/>
      </a:dk2>
      <a:lt2>
        <a:srgbClr val="FFFFFF"/>
      </a:lt2>
      <a:accent1>
        <a:srgbClr val="0060AF"/>
      </a:accent1>
      <a:accent2>
        <a:srgbClr val="E98A11"/>
      </a:accent2>
      <a:accent3>
        <a:srgbClr val="87B4E6"/>
      </a:accent3>
      <a:accent4>
        <a:srgbClr val="F8C897"/>
      </a:accent4>
      <a:accent5>
        <a:srgbClr val="B7D3F3"/>
      </a:accent5>
      <a:accent6>
        <a:srgbClr val="FCE3CC"/>
      </a:accent6>
      <a:hlink>
        <a:srgbClr val="00FF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-Design">
  <a:themeElements>
    <a:clrScheme name="Benutzerdefiniert 2">
      <a:dk1>
        <a:sysClr val="windowText" lastClr="000000"/>
      </a:dk1>
      <a:lt1>
        <a:sysClr val="window" lastClr="FFFFFF"/>
      </a:lt1>
      <a:dk2>
        <a:srgbClr val="0060AF"/>
      </a:dk2>
      <a:lt2>
        <a:srgbClr val="FFFFFF"/>
      </a:lt2>
      <a:accent1>
        <a:srgbClr val="0060AF"/>
      </a:accent1>
      <a:accent2>
        <a:srgbClr val="E98A11"/>
      </a:accent2>
      <a:accent3>
        <a:srgbClr val="87B4E6"/>
      </a:accent3>
      <a:accent4>
        <a:srgbClr val="F8C897"/>
      </a:accent4>
      <a:accent5>
        <a:srgbClr val="B7D3F3"/>
      </a:accent5>
      <a:accent6>
        <a:srgbClr val="FCE3CC"/>
      </a:accent6>
      <a:hlink>
        <a:srgbClr val="00FF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AAD_PPT_Blanko_Stand 150603_dt.-engl.pptx" id="{7C7E2E6A-3B83-47B4-9C41-E708CFC405E4}" vid="{9E478E91-0D0A-43A8-9BB8-9D9764836F1E}"/>
    </a:ext>
  </a:extLst>
</a:theme>
</file>

<file path=ppt/theme/theme4.xml><?xml version="1.0" encoding="utf-8"?>
<a:theme xmlns:a="http://schemas.openxmlformats.org/drawingml/2006/main" name="3_Office-Design">
  <a:themeElements>
    <a:clrScheme name="Benutzerdefiniert 2">
      <a:dk1>
        <a:sysClr val="windowText" lastClr="000000"/>
      </a:dk1>
      <a:lt1>
        <a:sysClr val="window" lastClr="FFFFFF"/>
      </a:lt1>
      <a:dk2>
        <a:srgbClr val="0060AF"/>
      </a:dk2>
      <a:lt2>
        <a:srgbClr val="FFFFFF"/>
      </a:lt2>
      <a:accent1>
        <a:srgbClr val="0060AF"/>
      </a:accent1>
      <a:accent2>
        <a:srgbClr val="E98A11"/>
      </a:accent2>
      <a:accent3>
        <a:srgbClr val="87B4E6"/>
      </a:accent3>
      <a:accent4>
        <a:srgbClr val="F8C897"/>
      </a:accent4>
      <a:accent5>
        <a:srgbClr val="B7D3F3"/>
      </a:accent5>
      <a:accent6>
        <a:srgbClr val="FCE3CC"/>
      </a:accent6>
      <a:hlink>
        <a:srgbClr val="00FF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-Design">
  <a:themeElements>
    <a:clrScheme name="Benutzerdefiniert 2">
      <a:dk1>
        <a:sysClr val="windowText" lastClr="000000"/>
      </a:dk1>
      <a:lt1>
        <a:sysClr val="window" lastClr="FFFFFF"/>
      </a:lt1>
      <a:dk2>
        <a:srgbClr val="0060AF"/>
      </a:dk2>
      <a:lt2>
        <a:srgbClr val="FFFFFF"/>
      </a:lt2>
      <a:accent1>
        <a:srgbClr val="0060AF"/>
      </a:accent1>
      <a:accent2>
        <a:srgbClr val="E98A11"/>
      </a:accent2>
      <a:accent3>
        <a:srgbClr val="87B4E6"/>
      </a:accent3>
      <a:accent4>
        <a:srgbClr val="F8C897"/>
      </a:accent4>
      <a:accent5>
        <a:srgbClr val="B7D3F3"/>
      </a:accent5>
      <a:accent6>
        <a:srgbClr val="FCE3CC"/>
      </a:accent6>
      <a:hlink>
        <a:srgbClr val="00FF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-Design">
  <a:themeElements>
    <a:clrScheme name="Benutzerdefiniert 2">
      <a:dk1>
        <a:sysClr val="windowText" lastClr="000000"/>
      </a:dk1>
      <a:lt1>
        <a:sysClr val="window" lastClr="FFFFFF"/>
      </a:lt1>
      <a:dk2>
        <a:srgbClr val="0060AF"/>
      </a:dk2>
      <a:lt2>
        <a:srgbClr val="FFFFFF"/>
      </a:lt2>
      <a:accent1>
        <a:srgbClr val="0060AF"/>
      </a:accent1>
      <a:accent2>
        <a:srgbClr val="E98A11"/>
      </a:accent2>
      <a:accent3>
        <a:srgbClr val="87B4E6"/>
      </a:accent3>
      <a:accent4>
        <a:srgbClr val="F8C897"/>
      </a:accent4>
      <a:accent5>
        <a:srgbClr val="B7D3F3"/>
      </a:accent5>
      <a:accent6>
        <a:srgbClr val="FCE3CC"/>
      </a:accent6>
      <a:hlink>
        <a:srgbClr val="00FF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Design">
  <a:themeElements>
    <a:clrScheme name="DAAD_Farbwelt_01">
      <a:dk1>
        <a:sysClr val="windowText" lastClr="000000"/>
      </a:dk1>
      <a:lt1>
        <a:sysClr val="window" lastClr="FFFFFF"/>
      </a:lt1>
      <a:dk2>
        <a:srgbClr val="0060AF"/>
      </a:dk2>
      <a:lt2>
        <a:srgbClr val="FFFFFF"/>
      </a:lt2>
      <a:accent1>
        <a:srgbClr val="0060AF"/>
      </a:accent1>
      <a:accent2>
        <a:srgbClr val="E98A11"/>
      </a:accent2>
      <a:accent3>
        <a:srgbClr val="87B4E6"/>
      </a:accent3>
      <a:accent4>
        <a:srgbClr val="F8C897"/>
      </a:accent4>
      <a:accent5>
        <a:srgbClr val="B7D3F3"/>
      </a:accent5>
      <a:accent6>
        <a:srgbClr val="FCE3CC"/>
      </a:accent6>
      <a:hlink>
        <a:srgbClr val="00FF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-Design">
  <a:themeElements>
    <a:clrScheme name="DAAD_Farbwelt_01">
      <a:dk1>
        <a:sysClr val="windowText" lastClr="000000"/>
      </a:dk1>
      <a:lt1>
        <a:sysClr val="window" lastClr="FFFFFF"/>
      </a:lt1>
      <a:dk2>
        <a:srgbClr val="0060AF"/>
      </a:dk2>
      <a:lt2>
        <a:srgbClr val="FFFFFF"/>
      </a:lt2>
      <a:accent1>
        <a:srgbClr val="0060AF"/>
      </a:accent1>
      <a:accent2>
        <a:srgbClr val="E98A11"/>
      </a:accent2>
      <a:accent3>
        <a:srgbClr val="87B4E6"/>
      </a:accent3>
      <a:accent4>
        <a:srgbClr val="F8C897"/>
      </a:accent4>
      <a:accent5>
        <a:srgbClr val="B7D3F3"/>
      </a:accent5>
      <a:accent6>
        <a:srgbClr val="FCE3CC"/>
      </a:accent6>
      <a:hlink>
        <a:srgbClr val="00FF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705</Words>
  <Application>Microsoft Office PowerPoint</Application>
  <PresentationFormat>Bildschirmpräsentation (4:3)</PresentationFormat>
  <Paragraphs>193</Paragraphs>
  <Slides>11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11</vt:i4>
      </vt:variant>
    </vt:vector>
  </HeadingPairs>
  <TitlesOfParts>
    <vt:vector size="21" baseType="lpstr">
      <vt:lpstr>MS PGothic</vt:lpstr>
      <vt:lpstr>Arial</vt:lpstr>
      <vt:lpstr>Marlett</vt:lpstr>
      <vt:lpstr>Wingdings</vt:lpstr>
      <vt:lpstr>Office-Design</vt:lpstr>
      <vt:lpstr>1_Office-Design</vt:lpstr>
      <vt:lpstr>2_Office-Design</vt:lpstr>
      <vt:lpstr>3_Office-Design</vt:lpstr>
      <vt:lpstr>4_Office-Design</vt:lpstr>
      <vt:lpstr>5_Office-Design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P.R.I.M.E. –  Überblick </vt:lpstr>
      <vt:lpstr>PowerPoint-Präsentation</vt:lpstr>
      <vt:lpstr>DAAD Individualförderung aus Frankreich nach Deutschland</vt:lpstr>
      <vt:lpstr>Le DAAD Paris est à votre disposition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qwertz qwerty</dc:creator>
  <cp:lastModifiedBy>Kai Franke</cp:lastModifiedBy>
  <cp:revision>416</cp:revision>
  <cp:lastPrinted>2013-01-15T15:20:53Z</cp:lastPrinted>
  <dcterms:created xsi:type="dcterms:W3CDTF">2012-03-19T13:50:07Z</dcterms:created>
  <dcterms:modified xsi:type="dcterms:W3CDTF">2018-06-28T11:05:09Z</dcterms:modified>
</cp:coreProperties>
</file>