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7" r:id="rId3"/>
    <p:sldId id="307" r:id="rId4"/>
    <p:sldId id="261" r:id="rId5"/>
    <p:sldId id="262" r:id="rId6"/>
    <p:sldId id="298" r:id="rId7"/>
    <p:sldId id="337" r:id="rId8"/>
    <p:sldId id="309" r:id="rId9"/>
    <p:sldId id="310" r:id="rId10"/>
    <p:sldId id="300" r:id="rId11"/>
    <p:sldId id="313" r:id="rId12"/>
    <p:sldId id="312" r:id="rId13"/>
    <p:sldId id="317" r:id="rId14"/>
    <p:sldId id="316" r:id="rId15"/>
    <p:sldId id="319" r:id="rId16"/>
    <p:sldId id="318" r:id="rId17"/>
    <p:sldId id="320" r:id="rId18"/>
    <p:sldId id="322" r:id="rId19"/>
    <p:sldId id="323" r:id="rId20"/>
    <p:sldId id="324" r:id="rId21"/>
    <p:sldId id="325" r:id="rId22"/>
    <p:sldId id="326" r:id="rId23"/>
    <p:sldId id="328" r:id="rId24"/>
    <p:sldId id="280" r:id="rId25"/>
    <p:sldId id="329" r:id="rId26"/>
    <p:sldId id="330" r:id="rId27"/>
    <p:sldId id="331" r:id="rId28"/>
    <p:sldId id="332" r:id="rId29"/>
    <p:sldId id="333" r:id="rId30"/>
    <p:sldId id="281" r:id="rId31"/>
    <p:sldId id="264" r:id="rId32"/>
    <p:sldId id="265" r:id="rId33"/>
    <p:sldId id="335" r:id="rId34"/>
    <p:sldId id="336" r:id="rId35"/>
    <p:sldId id="334" r:id="rId36"/>
    <p:sldId id="290" r:id="rId37"/>
    <p:sldId id="296" r:id="rId38"/>
    <p:sldId id="306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53E"/>
    <a:srgbClr val="B89F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09"/>
    <p:restoredTop sz="94676"/>
  </p:normalViewPr>
  <p:slideViewPr>
    <p:cSldViewPr snapToGrid="0" snapToObjects="1">
      <p:cViewPr varScale="1">
        <p:scale>
          <a:sx n="106" d="100"/>
          <a:sy n="106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03F9-A380-3642-9A99-30C748CE06B1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B1C3-46DE-8344-A334-C80073B5FF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74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Universitäten</a:t>
            </a:r>
            <a:r>
              <a:rPr lang="fr-FR" dirty="0"/>
              <a:t>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41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257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004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662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501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999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741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LabEx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054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DAAD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589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KHK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45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MPI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55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Universitäten</a:t>
            </a:r>
            <a:r>
              <a:rPr lang="fr-FR" dirty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32418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LabEx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760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LabEx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932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LabEx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916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Stiftungen</a:t>
            </a:r>
            <a:r>
              <a:rPr lang="fr-FR" dirty="0"/>
              <a:t>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722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Stiftungen</a:t>
            </a:r>
            <a:r>
              <a:rPr lang="fr-FR" dirty="0"/>
              <a:t>….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87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Museen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Bibliotheken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310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Museen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Bibliotheken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63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Institutes of Advanced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0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Institutes of Advanced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713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B1C3-46DE-8344-A334-C80073B5FFA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4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4256C-2A69-F645-BFCF-11F336344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EDE126-DD8B-BD4C-AFC8-029A84628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530C77-9334-F344-875F-160EAB628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750B47-834F-6947-AA75-2D7F8DB7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70CAD-D279-5A4E-8CDA-B52364503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97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A45A5-6CE4-5B45-AA9A-C7CB21E98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34BE9E-DF7E-3446-A67A-B65A71A0C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9118D7-1B36-8A48-9E6D-A816A3173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93AAE2-5DAE-FC4F-83E4-06D3AF83A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FABE9C-F1D9-C944-AD16-4F6311A5F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74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298CCB-4D7D-5249-8110-BB09CD78E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E2D7B5-4ACD-3041-A665-5C141CEB6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7FE055-7E3F-874D-82FA-F61E311D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9A116B-6F18-C244-96C1-206FA1AC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EAAD89-4DB8-EF4C-B7AB-6088D8F8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384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BE5B2-EACD-CE46-BB80-4FA25936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14FC57-DDBF-D547-93E8-B8DF166A5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DBC608-55A4-EC4D-B1D9-72EE3E20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72D018-BBC3-6D41-88D4-207AB3BD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715B7-9DCF-0A4D-AD6E-D9F251FC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941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62D81-DCDF-224E-96E9-85EA3673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45A152-F1D9-714E-A3E3-8E0343530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EFCDE-AA88-784B-AF39-16649D9F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A32A6F-577F-5C47-84C7-45FADAD2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2384A5-84A2-A441-B55F-E0AB3CF5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90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F67F8-1FCE-F140-A807-9B1B8A18A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B6DE6D-CE09-454A-B045-FFF4443EF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267776-55E9-C74C-BCA2-6ECCC2BD7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C97B4A-59B2-464C-BB4B-ACDB78AF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D4FAC2-25F8-AF43-B321-9CBD57E2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B1505F-36A1-BC48-81D0-15CD51EA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96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F7BFEF-47C6-9E43-86D4-848657C1D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478AA8-BB1F-1F41-8E4B-5537D178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65A-15AF-AA47-A92B-8C60D382B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0C1E81-41C4-024E-83F8-E67D5A3A0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FB352B-F6B9-8C46-9345-283CF2DF5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33283E7-F4C0-6C49-A7B6-512AF388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CE3A523-4C8A-FE46-A449-2A25FA31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C5A86A-07C8-B04A-9584-B7E1829F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65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4FF6DF-ECDD-DC46-BB17-50D9EFCF5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071F0C-EBD7-5C41-8594-22EEDD9A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4C15E1-90BC-7D41-8723-D86AB62E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9E7B34B-7783-2C4D-B885-4DF6C5AF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0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28E5DBD-8D22-D749-9F16-E3F9CB161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113184-77C3-0A4C-BBD1-3E8793E1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DB8660-A141-8A4C-860E-A921C608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44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7F4D-ACEA-E84B-9813-611A56A9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276E1-132F-4648-839C-58D8C627E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7D5A35-AC22-8541-B168-DB03472C2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2BD941-9C44-A840-8B1A-502C87397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421731-DA91-A541-A0F2-C0EFF661C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461BC4-01CC-C840-989F-E4B2B556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326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D4E54B-B761-D547-B090-1A5B7D21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80054673-B701-E646-9A3C-6A66EEA566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C36F16-ABAD-724E-8F52-2CE270FC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ACBBF4-9529-764D-A071-EADAF801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E59911-D84D-5A4A-959D-0D211F65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4EF6EB-B346-5849-AAC6-50FEC2BE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48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FEC9C4-0BD5-0C44-A9F5-A50E04F3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57DE33-CC6B-C64B-9147-436984625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D06914-43AF-3D46-93B3-F03D85022F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98752-A5CD-0448-887D-AB8ECADADB04}" type="datetimeFigureOut">
              <a:rPr lang="fr-FR" smtClean="0"/>
              <a:t>28/06/2018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C9D866-7704-624C-A859-AD9CFCB26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73582C-E1AD-B942-8766-875426FDC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D22BD-FFEE-DB44-9DC4-B47E4C4B50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43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PPT1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9DDCC-6A17-C545-9C1B-E7A6F134A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8BF7E-D54E-F544-9088-1481FE09A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94418B-796A-A841-9EFA-3F3749D6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" y="641350"/>
            <a:ext cx="12187581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30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5EB1D24D-2017-9444-8DE5-C11F3291E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550082-1104-3F41-BBA5-C79FB5622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448" y="613818"/>
            <a:ext cx="10357697" cy="55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2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81DB4A2-CAF4-DD42-AC2B-A4B4167F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777" y="603445"/>
            <a:ext cx="10339224" cy="55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AC5BB08-7B5E-F440-B06D-415658D07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392" y="615133"/>
            <a:ext cx="10340608" cy="55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5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4A688A-1F43-7344-AF27-950CA0242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160" y="613818"/>
            <a:ext cx="10351048" cy="55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4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F9553007-BFE9-8D40-B0FF-DEC25A803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160" y="613818"/>
            <a:ext cx="10351048" cy="55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62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F9375DD-5C0A-5D4B-BA51-97C55536D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125" y="616949"/>
            <a:ext cx="10358875" cy="55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363C63-40DE-1948-A601-2547A4100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417" y="616058"/>
            <a:ext cx="10383777" cy="558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43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360C58-D608-1344-8924-FC0DFC70A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03" y="615241"/>
            <a:ext cx="10352397" cy="55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5909BFD-07FE-044D-BDB3-E40E6E762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1230" y="615374"/>
            <a:ext cx="10340770" cy="5560602"/>
          </a:xfrm>
        </p:spPr>
      </p:pic>
    </p:spTree>
    <p:extLst>
      <p:ext uri="{BB962C8B-B14F-4D97-AF65-F5344CB8AC3E}">
        <p14:creationId xmlns:p14="http://schemas.microsoft.com/office/powerpoint/2010/main" val="181770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CCECE9-4325-D141-9AD1-8DA660F4B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39603" y="615241"/>
            <a:ext cx="10352397" cy="5560298"/>
          </a:xfrm>
        </p:spPr>
      </p:pic>
    </p:spTree>
    <p:extLst>
      <p:ext uri="{BB962C8B-B14F-4D97-AF65-F5344CB8AC3E}">
        <p14:creationId xmlns:p14="http://schemas.microsoft.com/office/powerpoint/2010/main" val="248093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DBE92-68A7-4D4A-803E-1B616066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54402" cy="1325563"/>
          </a:xfrm>
        </p:spPr>
        <p:txBody>
          <a:bodyPr/>
          <a:lstStyle/>
          <a:p>
            <a:r>
              <a:rPr lang="fr-FR" dirty="0">
                <a:solidFill>
                  <a:srgbClr val="06053E"/>
                </a:solidFill>
                <a:latin typeface="+mn-lt"/>
              </a:rPr>
              <a:t>Our </a:t>
            </a:r>
            <a:r>
              <a:rPr lang="fr-FR" dirty="0" err="1">
                <a:solidFill>
                  <a:srgbClr val="06053E"/>
                </a:solidFill>
                <a:latin typeface="+mn-lt"/>
              </a:rPr>
              <a:t>selection</a:t>
            </a:r>
            <a:r>
              <a:rPr lang="fr-FR" dirty="0">
                <a:solidFill>
                  <a:srgbClr val="06053E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6053E"/>
                </a:solidFill>
                <a:latin typeface="+mn-lt"/>
              </a:rPr>
              <a:t>criteria</a:t>
            </a:r>
            <a:endParaRPr lang="fr-FR" dirty="0">
              <a:solidFill>
                <a:srgbClr val="06053E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69FC1-2D3B-FD41-A3F3-B6D5E88A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06053E"/>
                </a:solidFill>
              </a:rPr>
              <a:t>┋</a:t>
            </a:r>
            <a:r>
              <a:rPr lang="fr-FR" sz="3200" dirty="0"/>
              <a:t> All </a:t>
            </a:r>
            <a:r>
              <a:rPr lang="fr-FR" sz="3200" dirty="0">
                <a:solidFill>
                  <a:srgbClr val="06053E"/>
                </a:solidFill>
              </a:rPr>
              <a:t>calls open to </a:t>
            </a:r>
            <a:r>
              <a:rPr lang="fr-FR" sz="3200" b="1" dirty="0" err="1">
                <a:solidFill>
                  <a:srgbClr val="B89F45"/>
                </a:solidFill>
              </a:rPr>
              <a:t>researchers</a:t>
            </a:r>
            <a:r>
              <a:rPr lang="fr-FR" sz="3200" b="1" dirty="0">
                <a:solidFill>
                  <a:srgbClr val="B89F45"/>
                </a:solidFill>
              </a:rPr>
              <a:t> </a:t>
            </a:r>
            <a:r>
              <a:rPr lang="fr-FR" sz="3200" b="1" dirty="0" err="1">
                <a:solidFill>
                  <a:srgbClr val="B89F45"/>
                </a:solidFill>
              </a:rPr>
              <a:t>based</a:t>
            </a:r>
            <a:r>
              <a:rPr lang="fr-FR" sz="3200" b="1" dirty="0">
                <a:solidFill>
                  <a:srgbClr val="B89F45"/>
                </a:solidFill>
              </a:rPr>
              <a:t> in France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06053E"/>
                </a:solidFill>
              </a:rPr>
              <a:t>… but </a:t>
            </a:r>
            <a:r>
              <a:rPr lang="fr-FR" sz="2400" dirty="0" err="1">
                <a:solidFill>
                  <a:srgbClr val="06053E"/>
                </a:solidFill>
              </a:rPr>
              <a:t>most</a:t>
            </a:r>
            <a:r>
              <a:rPr lang="fr-FR" sz="2400" dirty="0">
                <a:solidFill>
                  <a:srgbClr val="06053E"/>
                </a:solidFill>
              </a:rPr>
              <a:t> of </a:t>
            </a:r>
            <a:r>
              <a:rPr lang="fr-FR" sz="2400" dirty="0" err="1">
                <a:solidFill>
                  <a:srgbClr val="06053E"/>
                </a:solidFill>
              </a:rPr>
              <a:t>them</a:t>
            </a:r>
            <a:r>
              <a:rPr lang="fr-FR" sz="2400" dirty="0">
                <a:solidFill>
                  <a:srgbClr val="06053E"/>
                </a:solidFill>
              </a:rPr>
              <a:t> open to </a:t>
            </a:r>
            <a:r>
              <a:rPr lang="fr-FR" sz="2400" dirty="0" err="1">
                <a:solidFill>
                  <a:srgbClr val="06053E"/>
                </a:solidFill>
              </a:rPr>
              <a:t>other</a:t>
            </a:r>
            <a:r>
              <a:rPr lang="fr-FR" sz="2400" dirty="0">
                <a:solidFill>
                  <a:srgbClr val="06053E"/>
                </a:solidFill>
              </a:rPr>
              <a:t> national </a:t>
            </a:r>
            <a:r>
              <a:rPr lang="fr-FR" sz="2400" dirty="0" err="1">
                <a:solidFill>
                  <a:srgbClr val="06053E"/>
                </a:solidFill>
              </a:rPr>
              <a:t>research</a:t>
            </a:r>
            <a:r>
              <a:rPr lang="fr-FR" sz="2400" dirty="0">
                <a:solidFill>
                  <a:srgbClr val="06053E"/>
                </a:solidFill>
              </a:rPr>
              <a:t> </a:t>
            </a:r>
            <a:r>
              <a:rPr lang="fr-FR" sz="2400" dirty="0" err="1">
                <a:solidFill>
                  <a:srgbClr val="06053E"/>
                </a:solidFill>
              </a:rPr>
              <a:t>communities</a:t>
            </a:r>
            <a:r>
              <a:rPr lang="fr-FR" sz="2400" dirty="0">
                <a:solidFill>
                  <a:srgbClr val="06053E"/>
                </a:solidFill>
              </a:rPr>
              <a:t> as </a:t>
            </a:r>
            <a:r>
              <a:rPr lang="fr-FR" sz="2400" dirty="0" err="1">
                <a:solidFill>
                  <a:srgbClr val="06053E"/>
                </a:solidFill>
              </a:rPr>
              <a:t>well</a:t>
            </a:r>
            <a:r>
              <a:rPr lang="fr-FR" sz="2400" dirty="0">
                <a:solidFill>
                  <a:srgbClr val="06053E"/>
                </a:solidFill>
              </a:rPr>
              <a:t>, </a:t>
            </a:r>
            <a:r>
              <a:rPr lang="fr-FR" sz="2400" dirty="0" err="1">
                <a:solidFill>
                  <a:srgbClr val="06053E"/>
                </a:solidFill>
              </a:rPr>
              <a:t>e.g</a:t>
            </a:r>
            <a:r>
              <a:rPr lang="fr-FR" sz="2400" dirty="0">
                <a:solidFill>
                  <a:srgbClr val="06053E"/>
                </a:solidFill>
              </a:rPr>
              <a:t>. </a:t>
            </a:r>
            <a:r>
              <a:rPr lang="fr-FR" sz="2400" dirty="0" err="1">
                <a:solidFill>
                  <a:srgbClr val="06053E"/>
                </a:solidFill>
              </a:rPr>
              <a:t>German</a:t>
            </a:r>
            <a:r>
              <a:rPr lang="fr-FR" sz="2400" dirty="0">
                <a:solidFill>
                  <a:srgbClr val="06053E"/>
                </a:solidFill>
              </a:rPr>
              <a:t> 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6053E"/>
                </a:solidFill>
              </a:rPr>
              <a:t>┋</a:t>
            </a:r>
            <a:r>
              <a:rPr lang="fr-FR" sz="3200" dirty="0"/>
              <a:t> </a:t>
            </a:r>
            <a:r>
              <a:rPr lang="fr-FR" sz="3200" b="1" dirty="0" err="1">
                <a:solidFill>
                  <a:srgbClr val="B89F45"/>
                </a:solidFill>
                <a:sym typeface="Wingdings" pitchFamily="2" charset="2"/>
              </a:rPr>
              <a:t>Mobility</a:t>
            </a:r>
            <a:r>
              <a:rPr lang="fr-FR" sz="3200" b="1" dirty="0">
                <a:solidFill>
                  <a:srgbClr val="B89F45"/>
                </a:solidFill>
                <a:sym typeface="Wingdings" pitchFamily="2" charset="2"/>
              </a:rPr>
              <a:t> and </a:t>
            </a:r>
            <a:r>
              <a:rPr lang="fr-FR" sz="3200" b="1" dirty="0" err="1">
                <a:solidFill>
                  <a:srgbClr val="B89F45"/>
                </a:solidFill>
                <a:sym typeface="Wingdings" pitchFamily="2" charset="2"/>
              </a:rPr>
              <a:t>project</a:t>
            </a:r>
            <a:r>
              <a:rPr lang="fr-FR" sz="3200" b="1" dirty="0">
                <a:solidFill>
                  <a:srgbClr val="B89F45"/>
                </a:solidFill>
                <a:sym typeface="Wingdings" pitchFamily="2" charset="2"/>
              </a:rPr>
              <a:t> </a:t>
            </a:r>
            <a:r>
              <a:rPr lang="fr-FR" sz="3200" b="1" dirty="0" err="1">
                <a:solidFill>
                  <a:srgbClr val="B89F45"/>
                </a:solidFill>
                <a:sym typeface="Wingdings" pitchFamily="2" charset="2"/>
              </a:rPr>
              <a:t>funding</a:t>
            </a:r>
            <a:r>
              <a:rPr lang="fr-FR" sz="3200" dirty="0">
                <a:solidFill>
                  <a:srgbClr val="06053E"/>
                </a:solidFill>
                <a:sym typeface="Wingdings" pitchFamily="2" charset="2"/>
              </a:rPr>
              <a:t>, no </a:t>
            </a:r>
            <a:r>
              <a:rPr lang="fr-FR" sz="3200" dirty="0" err="1">
                <a:solidFill>
                  <a:srgbClr val="06053E"/>
                </a:solidFill>
                <a:sym typeface="Wingdings" pitchFamily="2" charset="2"/>
              </a:rPr>
              <a:t>travel</a:t>
            </a:r>
            <a:r>
              <a:rPr lang="fr-FR" sz="3200" dirty="0">
                <a:solidFill>
                  <a:srgbClr val="06053E"/>
                </a:solidFill>
                <a:sym typeface="Wingdings" pitchFamily="2" charset="2"/>
              </a:rPr>
              <a:t> or </a:t>
            </a:r>
            <a:r>
              <a:rPr lang="fr-FR" sz="3200" dirty="0" err="1">
                <a:solidFill>
                  <a:srgbClr val="06053E"/>
                </a:solidFill>
                <a:sym typeface="Wingdings" pitchFamily="2" charset="2"/>
              </a:rPr>
              <a:t>conference</a:t>
            </a:r>
            <a:r>
              <a:rPr lang="fr-FR" sz="32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3200" dirty="0" err="1">
                <a:solidFill>
                  <a:srgbClr val="06053E"/>
                </a:solidFill>
                <a:sym typeface="Wingdings" pitchFamily="2" charset="2"/>
              </a:rPr>
              <a:t>grants</a:t>
            </a:r>
            <a:r>
              <a:rPr lang="fr-FR" sz="32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(long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stays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&gt; 1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month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6053E"/>
                </a:solidFill>
              </a:rPr>
              <a:t>┋</a:t>
            </a:r>
            <a:r>
              <a:rPr lang="fr-FR" sz="32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3200" b="1" dirty="0">
                <a:solidFill>
                  <a:srgbClr val="B89F45"/>
                </a:solidFill>
                <a:sym typeface="Wingdings" pitchFamily="2" charset="2"/>
              </a:rPr>
              <a:t>Social sciences and </a:t>
            </a:r>
            <a:r>
              <a:rPr lang="fr-FR" sz="3200" b="1" dirty="0" err="1">
                <a:solidFill>
                  <a:srgbClr val="B89F45"/>
                </a:solidFill>
                <a:sym typeface="Wingdings" pitchFamily="2" charset="2"/>
              </a:rPr>
              <a:t>humanities</a:t>
            </a:r>
            <a:r>
              <a:rPr lang="fr-FR" sz="3200" b="1" dirty="0">
                <a:solidFill>
                  <a:srgbClr val="B89F45"/>
                </a:solidFill>
                <a:sym typeface="Wingdings" pitchFamily="2" charset="2"/>
              </a:rPr>
              <a:t> </a:t>
            </a:r>
            <a:r>
              <a:rPr lang="fr-FR" sz="3200" dirty="0" err="1">
                <a:solidFill>
                  <a:srgbClr val="06053E"/>
                </a:solidFill>
                <a:sym typeface="Wingdings" pitchFamily="2" charset="2"/>
              </a:rPr>
              <a:t>only</a:t>
            </a:r>
            <a:endParaRPr lang="fr-FR" sz="3200" dirty="0">
              <a:solidFill>
                <a:srgbClr val="06053E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…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even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though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many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non-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thematic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calls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06053E"/>
                </a:solidFill>
              </a:rPr>
              <a:t>┋</a:t>
            </a:r>
            <a:r>
              <a:rPr lang="fr-FR" sz="32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3200" b="1" dirty="0">
                <a:solidFill>
                  <a:srgbClr val="B89F45"/>
                </a:solidFill>
                <a:sym typeface="Wingdings" pitchFamily="2" charset="2"/>
              </a:rPr>
              <a:t>Post-PhD</a:t>
            </a:r>
            <a:r>
              <a:rPr lang="fr-FR" sz="32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3200" dirty="0" err="1">
                <a:solidFill>
                  <a:srgbClr val="06053E"/>
                </a:solidFill>
                <a:sym typeface="Wingdings" pitchFamily="2" charset="2"/>
              </a:rPr>
              <a:t>only</a:t>
            </a:r>
            <a:endParaRPr lang="fr-FR" sz="3200" dirty="0">
              <a:solidFill>
                <a:srgbClr val="06053E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…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even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though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some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also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have a doctoral component or no </a:t>
            </a:r>
            <a:r>
              <a:rPr lang="fr-FR" sz="2400" dirty="0" err="1">
                <a:solidFill>
                  <a:srgbClr val="06053E"/>
                </a:solidFill>
                <a:sym typeface="Wingdings" pitchFamily="2" charset="2"/>
              </a:rPr>
              <a:t>degree</a:t>
            </a:r>
            <a:r>
              <a:rPr lang="fr-FR" sz="2400" dirty="0">
                <a:solidFill>
                  <a:srgbClr val="06053E"/>
                </a:solidFill>
                <a:sym typeface="Wingdings" pitchFamily="2" charset="2"/>
              </a:rPr>
              <a:t> discrimination at all</a:t>
            </a:r>
            <a:endParaRPr lang="fr-FR" sz="2400" dirty="0">
              <a:solidFill>
                <a:srgbClr val="06053E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4C2080-D099-BB49-A052-E86222D4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82" y="365125"/>
            <a:ext cx="2808070" cy="11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2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7E4A56-AB71-2B47-8F03-49FD7F688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1394" y="615133"/>
            <a:ext cx="10340606" cy="5560514"/>
          </a:xfrm>
        </p:spPr>
      </p:pic>
    </p:spTree>
    <p:extLst>
      <p:ext uri="{BB962C8B-B14F-4D97-AF65-F5344CB8AC3E}">
        <p14:creationId xmlns:p14="http://schemas.microsoft.com/office/powerpoint/2010/main" val="426982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47285B-2A2E-6246-BC99-2E3B61C26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2588" y="615133"/>
            <a:ext cx="10340606" cy="5560514"/>
          </a:xfrm>
        </p:spPr>
      </p:pic>
    </p:spTree>
    <p:extLst>
      <p:ext uri="{BB962C8B-B14F-4D97-AF65-F5344CB8AC3E}">
        <p14:creationId xmlns:p14="http://schemas.microsoft.com/office/powerpoint/2010/main" val="3735992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04CEA9-B8A3-494C-B564-A52309E7D4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39603" y="615241"/>
            <a:ext cx="10352397" cy="5560298"/>
          </a:xfrm>
        </p:spPr>
      </p:pic>
    </p:spTree>
    <p:extLst>
      <p:ext uri="{BB962C8B-B14F-4D97-AF65-F5344CB8AC3E}">
        <p14:creationId xmlns:p14="http://schemas.microsoft.com/office/powerpoint/2010/main" val="381421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3818"/>
            <a:ext cx="12187679" cy="5563145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66700B8-7B00-E340-AE2A-A8B4082B48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34219" y="613818"/>
            <a:ext cx="10357697" cy="5563145"/>
          </a:xfrm>
        </p:spPr>
      </p:pic>
    </p:spTree>
    <p:extLst>
      <p:ext uri="{BB962C8B-B14F-4D97-AF65-F5344CB8AC3E}">
        <p14:creationId xmlns:p14="http://schemas.microsoft.com/office/powerpoint/2010/main" val="1029595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20054"/>
            <a:ext cx="12193445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E86927-743F-664E-A478-1AF794BD2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748" y="614959"/>
            <a:ext cx="10343375" cy="556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4CC015A-8D3F-A14F-8D36-71C5E518B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073" y="621369"/>
            <a:ext cx="10339928" cy="556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1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8836849-FB97-C042-9B40-119BFE84B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725" y="616382"/>
            <a:ext cx="10350275" cy="55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1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E70B75D-C3EE-9D43-959A-F6E4268FA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200" y="620054"/>
            <a:ext cx="10344110" cy="55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56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2662B20-9730-C74D-B3C7-A9B753999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293" y="616382"/>
            <a:ext cx="10350275" cy="555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3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7D9B66-CC32-BD44-AB3A-785A8ACEE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6" y="621477"/>
            <a:ext cx="10350274" cy="55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9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9DDCC-6A17-C545-9C1B-E7A6F134A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8BF7E-D54E-F544-9088-1481FE09A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694418B-796A-A841-9EFA-3F3749D6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" y="641350"/>
            <a:ext cx="12187581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46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9DDCC-6A17-C545-9C1B-E7A6F134A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8BF7E-D54E-F544-9088-1481FE09A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A1E3E9-4D04-C747-92F4-34800073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" y="644525"/>
            <a:ext cx="12173700" cy="55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97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A3C9585-2C8A-C44D-9398-3B7C6240F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2" y="620713"/>
            <a:ext cx="12172574" cy="5556250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10C4BA4-43F0-0341-9C13-C697236D2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15" y="620714"/>
            <a:ext cx="10308305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9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3079CC1-8841-B04E-8F9E-C1386E2D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2544"/>
            <a:ext cx="12192000" cy="555291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1D8E86-E907-C541-B402-84AC3A0E0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59" y="654887"/>
            <a:ext cx="10316041" cy="5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7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E86927-743F-664E-A478-1AF794BD2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299" y="614959"/>
            <a:ext cx="10350274" cy="5562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106D2F1-2682-5548-8EE0-A00B8DACF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515" y="617198"/>
            <a:ext cx="10379601" cy="55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7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E86927-743F-664E-A478-1AF794BD2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299" y="614959"/>
            <a:ext cx="10350274" cy="5562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1C17E0-7DB2-DA47-8E87-110ED2605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7121" y="614083"/>
            <a:ext cx="10380452" cy="556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81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DD63C88-100C-584F-9097-7CD7655B3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4" y="620054"/>
            <a:ext cx="12174017" cy="5556909"/>
          </a:xfr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1EED7CE-3D28-464B-9CF0-43BC28169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515" y="620054"/>
            <a:ext cx="10338486" cy="55620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E86927-743F-664E-A478-1AF794BD2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7299" y="614959"/>
            <a:ext cx="10350274" cy="55620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9EDB552-FA56-714E-80D7-C68848CB5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0689" y="624373"/>
            <a:ext cx="10310010" cy="556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3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9DDCC-6A17-C545-9C1B-E7A6F134A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58BF7E-D54E-F544-9088-1481FE09A0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569237-1E82-EB46-A0D0-66A669D03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" y="647700"/>
            <a:ext cx="12159819" cy="55626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4FDDEA4-1316-AB4D-BDFF-1534C7F98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98" y="647700"/>
            <a:ext cx="1033402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21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CDBE92-68A7-4D4A-803E-1B616066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754402" cy="1325563"/>
          </a:xfrm>
        </p:spPr>
        <p:txBody>
          <a:bodyPr/>
          <a:lstStyle/>
          <a:p>
            <a:r>
              <a:rPr lang="fr-FR" dirty="0" err="1">
                <a:solidFill>
                  <a:srgbClr val="06053E"/>
                </a:solidFill>
                <a:latin typeface="+mn-lt"/>
              </a:rPr>
              <a:t>Since</a:t>
            </a:r>
            <a:r>
              <a:rPr lang="fr-FR" dirty="0">
                <a:solidFill>
                  <a:srgbClr val="06053E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6053E"/>
                </a:solidFill>
                <a:latin typeface="+mn-lt"/>
              </a:rPr>
              <a:t>January</a:t>
            </a:r>
            <a:r>
              <a:rPr lang="fr-FR" dirty="0">
                <a:solidFill>
                  <a:srgbClr val="06053E"/>
                </a:solidFill>
                <a:latin typeface="+mn-lt"/>
              </a:rPr>
              <a:t> 2016…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769FC1-2D3B-FD41-A3F3-B6D5E88A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fr-FR" sz="3200" dirty="0">
                <a:solidFill>
                  <a:srgbClr val="06053E"/>
                </a:solidFill>
              </a:rPr>
              <a:t>┋</a:t>
            </a:r>
            <a:r>
              <a:rPr lang="fr-FR" sz="3200" dirty="0"/>
              <a:t> </a:t>
            </a:r>
            <a:r>
              <a:rPr lang="fr-FR" sz="3200" b="1" dirty="0">
                <a:solidFill>
                  <a:srgbClr val="B89F45"/>
                </a:solidFill>
              </a:rPr>
              <a:t>1.300</a:t>
            </a:r>
            <a:r>
              <a:rPr lang="fr-FR" sz="3200" b="1" dirty="0"/>
              <a:t> </a:t>
            </a:r>
            <a:r>
              <a:rPr lang="fr-FR" sz="3200" dirty="0">
                <a:solidFill>
                  <a:srgbClr val="06053E"/>
                </a:solidFill>
              </a:rPr>
              <a:t>institutions and </a:t>
            </a:r>
            <a:r>
              <a:rPr lang="fr-FR" sz="3200" b="1" dirty="0">
                <a:solidFill>
                  <a:srgbClr val="B89F45"/>
                </a:solidFill>
              </a:rPr>
              <a:t>1.900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6053E"/>
                </a:solidFill>
              </a:rPr>
              <a:t>programs in </a:t>
            </a:r>
            <a:r>
              <a:rPr lang="fr-FR" sz="3200" dirty="0" err="1">
                <a:solidFill>
                  <a:srgbClr val="06053E"/>
                </a:solidFill>
              </a:rPr>
              <a:t>our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dirty="0" err="1">
                <a:solidFill>
                  <a:srgbClr val="06053E"/>
                </a:solidFill>
              </a:rPr>
              <a:t>database</a:t>
            </a:r>
            <a:r>
              <a:rPr lang="fr-FR" sz="3200" dirty="0">
                <a:solidFill>
                  <a:srgbClr val="06053E"/>
                </a:solidFill>
              </a:rPr>
              <a:t>;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fr-FR" sz="3200" dirty="0">
                <a:solidFill>
                  <a:srgbClr val="06053E"/>
                </a:solidFill>
              </a:rPr>
              <a:t>┋ </a:t>
            </a:r>
            <a:r>
              <a:rPr lang="fr-FR" sz="3200" dirty="0" err="1">
                <a:solidFill>
                  <a:srgbClr val="06053E"/>
                </a:solidFill>
              </a:rPr>
              <a:t>around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b="1" dirty="0">
                <a:solidFill>
                  <a:srgbClr val="B89F45"/>
                </a:solidFill>
              </a:rPr>
              <a:t>4.000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6053E"/>
                </a:solidFill>
              </a:rPr>
              <a:t>calls for </a:t>
            </a:r>
            <a:r>
              <a:rPr lang="fr-FR" sz="3200" dirty="0" err="1">
                <a:solidFill>
                  <a:srgbClr val="06053E"/>
                </a:solidFill>
              </a:rPr>
              <a:t>projects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dirty="0" err="1">
                <a:solidFill>
                  <a:srgbClr val="06053E"/>
                </a:solidFill>
              </a:rPr>
              <a:t>published</a:t>
            </a:r>
            <a:r>
              <a:rPr lang="fr-FR" sz="3200" dirty="0">
                <a:solidFill>
                  <a:srgbClr val="06053E"/>
                </a:solidFill>
              </a:rPr>
              <a:t>;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fr-FR" sz="3200" dirty="0">
                <a:solidFill>
                  <a:srgbClr val="06053E"/>
                </a:solidFill>
              </a:rPr>
              <a:t>┋ over </a:t>
            </a:r>
            <a:r>
              <a:rPr lang="fr-FR" sz="3200" b="1" dirty="0">
                <a:solidFill>
                  <a:srgbClr val="B89F45"/>
                </a:solidFill>
              </a:rPr>
              <a:t>3.300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06053E"/>
                </a:solidFill>
              </a:rPr>
              <a:t>signed</a:t>
            </a:r>
            <a:r>
              <a:rPr lang="fr-FR" sz="3200" dirty="0">
                <a:solidFill>
                  <a:srgbClr val="06053E"/>
                </a:solidFill>
              </a:rPr>
              <a:t> up </a:t>
            </a:r>
            <a:r>
              <a:rPr lang="fr-FR" sz="3200" dirty="0" err="1">
                <a:solidFill>
                  <a:srgbClr val="06053E"/>
                </a:solidFill>
              </a:rPr>
              <a:t>users</a:t>
            </a:r>
            <a:r>
              <a:rPr lang="fr-FR" sz="3200" dirty="0">
                <a:solidFill>
                  <a:srgbClr val="06053E"/>
                </a:solidFill>
              </a:rPr>
              <a:t> and over </a:t>
            </a:r>
            <a:r>
              <a:rPr lang="fr-FR" sz="3200" b="1" dirty="0">
                <a:solidFill>
                  <a:srgbClr val="B89F45"/>
                </a:solidFill>
              </a:rPr>
              <a:t>2.000</a:t>
            </a:r>
            <a:r>
              <a:rPr lang="fr-FR" sz="3200" dirty="0"/>
              <a:t> </a:t>
            </a:r>
            <a:r>
              <a:rPr lang="fr-FR" sz="3200" dirty="0" err="1">
                <a:solidFill>
                  <a:srgbClr val="06053E"/>
                </a:solidFill>
              </a:rPr>
              <a:t>followers</a:t>
            </a:r>
            <a:r>
              <a:rPr lang="fr-FR" sz="3200" dirty="0">
                <a:solidFill>
                  <a:srgbClr val="06053E"/>
                </a:solidFill>
              </a:rPr>
              <a:t> on social media</a:t>
            </a:r>
          </a:p>
          <a:p>
            <a:pPr marL="0" indent="0">
              <a:spcBef>
                <a:spcPts val="1600"/>
              </a:spcBef>
              <a:buNone/>
            </a:pPr>
            <a:endParaRPr lang="fr-FR" sz="1400" dirty="0"/>
          </a:p>
          <a:p>
            <a:pPr marL="0" indent="0">
              <a:spcBef>
                <a:spcPts val="1600"/>
              </a:spcBef>
              <a:buNone/>
            </a:pPr>
            <a:r>
              <a:rPr lang="fr-FR" sz="3200" dirty="0" err="1">
                <a:solidFill>
                  <a:srgbClr val="06053E"/>
                </a:solidFill>
              </a:rPr>
              <a:t>fund┋it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dirty="0" err="1">
                <a:solidFill>
                  <a:srgbClr val="06053E"/>
                </a:solidFill>
              </a:rPr>
              <a:t>is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dirty="0" err="1">
                <a:solidFill>
                  <a:srgbClr val="06053E"/>
                </a:solidFill>
              </a:rPr>
              <a:t>funded</a:t>
            </a:r>
            <a:r>
              <a:rPr lang="fr-FR" sz="3200" dirty="0">
                <a:solidFill>
                  <a:srgbClr val="06053E"/>
                </a:solidFill>
              </a:rPr>
              <a:t> by the French Ministry for </a:t>
            </a:r>
            <a:r>
              <a:rPr lang="fr-FR" sz="3200" dirty="0" err="1">
                <a:solidFill>
                  <a:srgbClr val="06053E"/>
                </a:solidFill>
              </a:rPr>
              <a:t>Higher</a:t>
            </a:r>
            <a:r>
              <a:rPr lang="fr-FR" sz="3200" dirty="0">
                <a:solidFill>
                  <a:srgbClr val="06053E"/>
                </a:solidFill>
              </a:rPr>
              <a:t> Education, </a:t>
            </a:r>
            <a:r>
              <a:rPr lang="fr-FR" sz="3200" dirty="0" err="1">
                <a:solidFill>
                  <a:srgbClr val="06053E"/>
                </a:solidFill>
              </a:rPr>
              <a:t>Research</a:t>
            </a:r>
            <a:r>
              <a:rPr lang="fr-FR" sz="3200" dirty="0">
                <a:solidFill>
                  <a:srgbClr val="06053E"/>
                </a:solidFill>
              </a:rPr>
              <a:t> and Innovation (</a:t>
            </a:r>
            <a:r>
              <a:rPr lang="fr-FR" sz="3200" b="1" dirty="0">
                <a:solidFill>
                  <a:srgbClr val="B89F45"/>
                </a:solidFill>
              </a:rPr>
              <a:t>MESRI</a:t>
            </a:r>
            <a:r>
              <a:rPr lang="fr-FR" sz="3200" dirty="0">
                <a:solidFill>
                  <a:srgbClr val="06053E"/>
                </a:solidFill>
              </a:rPr>
              <a:t>) and </a:t>
            </a:r>
            <a:r>
              <a:rPr lang="fr-FR" sz="3200" b="1" dirty="0">
                <a:solidFill>
                  <a:srgbClr val="B89F45"/>
                </a:solidFill>
              </a:rPr>
              <a:t>RFIEA </a:t>
            </a:r>
            <a:r>
              <a:rPr lang="fr-FR" sz="3200" b="1" dirty="0" err="1">
                <a:solidFill>
                  <a:srgbClr val="B89F45"/>
                </a:solidFill>
              </a:rPr>
              <a:t>foundation</a:t>
            </a:r>
            <a:r>
              <a:rPr lang="fr-FR" sz="3200" dirty="0">
                <a:solidFill>
                  <a:srgbClr val="06053E"/>
                </a:solidFill>
              </a:rPr>
              <a:t>, </a:t>
            </a:r>
            <a:r>
              <a:rPr lang="fr-FR" sz="3200" dirty="0" err="1">
                <a:solidFill>
                  <a:srgbClr val="06053E"/>
                </a:solidFill>
              </a:rPr>
              <a:t>with</a:t>
            </a:r>
            <a:r>
              <a:rPr lang="fr-FR" sz="3200" dirty="0">
                <a:solidFill>
                  <a:srgbClr val="06053E"/>
                </a:solidFill>
              </a:rPr>
              <a:t> support </a:t>
            </a:r>
            <a:r>
              <a:rPr lang="fr-FR" sz="3200" dirty="0" err="1">
                <a:solidFill>
                  <a:srgbClr val="06053E"/>
                </a:solidFill>
              </a:rPr>
              <a:t>from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b="1" dirty="0">
                <a:solidFill>
                  <a:srgbClr val="B89F45"/>
                </a:solidFill>
              </a:rPr>
              <a:t>CNRS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06053E"/>
                </a:solidFill>
              </a:rPr>
              <a:t>and in </a:t>
            </a:r>
            <a:r>
              <a:rPr lang="fr-FR" sz="3200">
                <a:solidFill>
                  <a:srgbClr val="06053E"/>
                </a:solidFill>
              </a:rPr>
              <a:t>partnership </a:t>
            </a:r>
            <a:r>
              <a:rPr lang="fr-FR" sz="3200" dirty="0" err="1">
                <a:solidFill>
                  <a:srgbClr val="06053E"/>
                </a:solidFill>
              </a:rPr>
              <a:t>with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b="1" dirty="0">
                <a:solidFill>
                  <a:srgbClr val="B89F45"/>
                </a:solidFill>
              </a:rPr>
              <a:t>FMSH</a:t>
            </a:r>
            <a:r>
              <a:rPr lang="fr-FR" sz="3200" b="1" dirty="0">
                <a:solidFill>
                  <a:srgbClr val="06053E"/>
                </a:solidFill>
              </a:rPr>
              <a:t>.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fr-FR" sz="3200" b="1" dirty="0">
                <a:solidFill>
                  <a:srgbClr val="B89F45"/>
                </a:solidFill>
              </a:rPr>
              <a:t>That </a:t>
            </a:r>
            <a:r>
              <a:rPr lang="fr-FR" sz="3200" b="1" dirty="0" err="1">
                <a:solidFill>
                  <a:srgbClr val="B89F45"/>
                </a:solidFill>
              </a:rPr>
              <a:t>means</a:t>
            </a:r>
            <a:r>
              <a:rPr lang="fr-FR" sz="3200" b="1" dirty="0">
                <a:solidFill>
                  <a:srgbClr val="B89F45"/>
                </a:solidFill>
              </a:rPr>
              <a:t> </a:t>
            </a:r>
            <a:r>
              <a:rPr lang="fr-FR" sz="3200" b="1" dirty="0" err="1">
                <a:solidFill>
                  <a:srgbClr val="B89F45"/>
                </a:solidFill>
              </a:rPr>
              <a:t>it’s</a:t>
            </a:r>
            <a:r>
              <a:rPr lang="fr-FR" sz="3200" b="1" dirty="0">
                <a:solidFill>
                  <a:srgbClr val="B89F45"/>
                </a:solidFill>
              </a:rPr>
              <a:t> free and </a:t>
            </a:r>
            <a:r>
              <a:rPr lang="fr-FR" sz="3200" b="1" dirty="0" err="1">
                <a:solidFill>
                  <a:srgbClr val="B89F45"/>
                </a:solidFill>
              </a:rPr>
              <a:t>will</a:t>
            </a:r>
            <a:r>
              <a:rPr lang="fr-FR" sz="3200" b="1" dirty="0">
                <a:solidFill>
                  <a:srgbClr val="B89F45"/>
                </a:solidFill>
              </a:rPr>
              <a:t> </a:t>
            </a:r>
            <a:r>
              <a:rPr lang="fr-FR" sz="3200" b="1" dirty="0" err="1">
                <a:solidFill>
                  <a:srgbClr val="B89F45"/>
                </a:solidFill>
              </a:rPr>
              <a:t>remain</a:t>
            </a:r>
            <a:r>
              <a:rPr lang="fr-FR" sz="3200" b="1" dirty="0">
                <a:solidFill>
                  <a:srgbClr val="B89F45"/>
                </a:solidFill>
              </a:rPr>
              <a:t> </a:t>
            </a:r>
            <a:r>
              <a:rPr lang="fr-FR" sz="3200" b="1" dirty="0" err="1">
                <a:solidFill>
                  <a:srgbClr val="B89F45"/>
                </a:solidFill>
              </a:rPr>
              <a:t>so</a:t>
            </a:r>
            <a:r>
              <a:rPr lang="fr-FR" sz="3200" b="1" dirty="0">
                <a:solidFill>
                  <a:srgbClr val="B89F45"/>
                </a:solidFill>
              </a:rPr>
              <a:t>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4C2080-D099-BB49-A052-E86222D4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982" y="365125"/>
            <a:ext cx="2808070" cy="11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34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F31795-49AC-0E4F-830A-F0667318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6053E"/>
                </a:solidFill>
                <a:latin typeface="+mn-lt"/>
              </a:rPr>
              <a:t>Why</a:t>
            </a:r>
            <a:r>
              <a:rPr lang="fr-FR" dirty="0">
                <a:solidFill>
                  <a:srgbClr val="06053E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6053E"/>
                </a:solidFill>
                <a:latin typeface="+mn-lt"/>
              </a:rPr>
              <a:t>fund</a:t>
            </a:r>
            <a:r>
              <a:rPr lang="fr-FR" dirty="0">
                <a:solidFill>
                  <a:srgbClr val="06053E"/>
                </a:solidFill>
                <a:latin typeface="+mn-lt"/>
              </a:rPr>
              <a:t> </a:t>
            </a:r>
            <a:r>
              <a:rPr lang="fr-FR" dirty="0" err="1">
                <a:solidFill>
                  <a:srgbClr val="06053E"/>
                </a:solidFill>
                <a:latin typeface="+mn-lt"/>
              </a:rPr>
              <a:t>it</a:t>
            </a:r>
            <a:r>
              <a:rPr lang="fr-FR" dirty="0">
                <a:solidFill>
                  <a:srgbClr val="06053E"/>
                </a:solidFill>
                <a:latin typeface="+mn-lt"/>
              </a:rPr>
              <a:t> via </a:t>
            </a:r>
            <a:r>
              <a:rPr lang="fr-FR" dirty="0" err="1">
                <a:solidFill>
                  <a:srgbClr val="06053E"/>
                </a:solidFill>
                <a:latin typeface="+mn-lt"/>
              </a:rPr>
              <a:t>fundit</a:t>
            </a:r>
            <a:r>
              <a:rPr lang="fr-FR" dirty="0">
                <a:solidFill>
                  <a:srgbClr val="06053E"/>
                </a:solidFill>
                <a:latin typeface="+mn-lt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77DE90-989A-E240-A506-A82A998A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fr-FR" sz="3200" dirty="0">
                <a:solidFill>
                  <a:srgbClr val="06053E"/>
                </a:solidFill>
              </a:rPr>
              <a:t>┋ </a:t>
            </a:r>
            <a:r>
              <a:rPr lang="fr-FR" sz="3200" b="1" dirty="0" err="1">
                <a:solidFill>
                  <a:srgbClr val="B89F45"/>
                </a:solidFill>
              </a:rPr>
              <a:t>Centralized</a:t>
            </a:r>
            <a:r>
              <a:rPr lang="fr-FR" sz="3200" dirty="0">
                <a:solidFill>
                  <a:srgbClr val="06053E"/>
                </a:solidFill>
              </a:rPr>
              <a:t> and </a:t>
            </a:r>
            <a:r>
              <a:rPr lang="fr-FR" sz="3200" b="1" dirty="0" err="1">
                <a:solidFill>
                  <a:srgbClr val="B89F45"/>
                </a:solidFill>
              </a:rPr>
              <a:t>quality-checked</a:t>
            </a:r>
            <a:r>
              <a:rPr lang="fr-FR" sz="3200" b="1" dirty="0">
                <a:solidFill>
                  <a:srgbClr val="B89F45"/>
                </a:solidFill>
              </a:rPr>
              <a:t> </a:t>
            </a:r>
            <a:r>
              <a:rPr lang="fr-FR" sz="3200" dirty="0">
                <a:solidFill>
                  <a:srgbClr val="06053E"/>
                </a:solidFill>
              </a:rPr>
              <a:t>information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fr-FR" sz="3200" dirty="0">
                <a:solidFill>
                  <a:srgbClr val="06053E"/>
                </a:solidFill>
              </a:rPr>
              <a:t>┋ </a:t>
            </a:r>
            <a:r>
              <a:rPr lang="fr-FR" sz="3200" b="1" dirty="0" err="1">
                <a:solidFill>
                  <a:srgbClr val="B89F45"/>
                </a:solidFill>
              </a:rPr>
              <a:t>Customized</a:t>
            </a:r>
            <a:r>
              <a:rPr lang="fr-FR" sz="3200" dirty="0">
                <a:solidFill>
                  <a:srgbClr val="06053E"/>
                </a:solidFill>
              </a:rPr>
              <a:t> e-mail notifications (bookmarks)</a:t>
            </a: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fr-FR" sz="3200" dirty="0">
                <a:solidFill>
                  <a:srgbClr val="06053E"/>
                </a:solidFill>
              </a:rPr>
              <a:t>┋ </a:t>
            </a:r>
            <a:r>
              <a:rPr lang="fr-FR" sz="3200" b="1" dirty="0" err="1">
                <a:solidFill>
                  <a:srgbClr val="B89F45"/>
                </a:solidFill>
              </a:rPr>
              <a:t>Further</a:t>
            </a:r>
            <a:r>
              <a:rPr lang="fr-FR" sz="3200" dirty="0">
                <a:solidFill>
                  <a:srgbClr val="06053E"/>
                </a:solidFill>
              </a:rPr>
              <a:t> </a:t>
            </a:r>
            <a:r>
              <a:rPr lang="fr-FR" sz="3200" b="1" dirty="0">
                <a:solidFill>
                  <a:srgbClr val="B89F45"/>
                </a:solidFill>
              </a:rPr>
              <a:t>information</a:t>
            </a:r>
            <a:r>
              <a:rPr lang="fr-FR" sz="3200" dirty="0">
                <a:solidFill>
                  <a:srgbClr val="06053E"/>
                </a:solidFill>
              </a:rPr>
              <a:t> and </a:t>
            </a:r>
            <a:r>
              <a:rPr lang="fr-FR" sz="3200" b="1" dirty="0">
                <a:solidFill>
                  <a:srgbClr val="B89F45"/>
                </a:solidFill>
              </a:rPr>
              <a:t>networking</a:t>
            </a:r>
            <a:r>
              <a:rPr lang="fr-FR" sz="3200" dirty="0">
                <a:solidFill>
                  <a:srgbClr val="06053E"/>
                </a:solidFill>
              </a:rPr>
              <a:t> (social media, blog)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C28648-A744-DE42-BE8A-D78C3D6B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141" y="4448278"/>
            <a:ext cx="2980859" cy="242668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FCFD0B6-3EDF-3B4C-B280-92E64A76A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43" y="4448279"/>
            <a:ext cx="3618538" cy="24926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2DCE15-3E7E-A845-B283-6EFF65A04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8280"/>
            <a:ext cx="4039565" cy="24097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2ADB37-4F3C-EC4A-913D-24148C9F2C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982" y="365125"/>
            <a:ext cx="2808070" cy="11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9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43B39A06-0FFB-674B-BE2F-A135EB36B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3" y="630195"/>
            <a:ext cx="12154126" cy="5546768"/>
          </a:xfrm>
        </p:spPr>
      </p:pic>
    </p:spTree>
    <p:extLst>
      <p:ext uri="{BB962C8B-B14F-4D97-AF65-F5344CB8AC3E}">
        <p14:creationId xmlns:p14="http://schemas.microsoft.com/office/powerpoint/2010/main" val="3973176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EB4878-B1B3-6546-8409-78BF6E20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" y="644525"/>
            <a:ext cx="12173700" cy="556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28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A348AA9-9F96-AB44-9F8E-AE29720E0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8" y="617689"/>
            <a:ext cx="12179201" cy="5559275"/>
          </a:xfrm>
        </p:spPr>
      </p:pic>
    </p:spTree>
    <p:extLst>
      <p:ext uri="{BB962C8B-B14F-4D97-AF65-F5344CB8AC3E}">
        <p14:creationId xmlns:p14="http://schemas.microsoft.com/office/powerpoint/2010/main" val="3864169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EB4878-B1B3-6546-8409-78BF6E20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" y="644525"/>
            <a:ext cx="12173700" cy="55689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DDDE5A-59C0-5642-8515-396E7157D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0" y="645840"/>
            <a:ext cx="10337800" cy="55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74577CF-2F7B-BA43-B59E-C580BC80C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" y="613818"/>
            <a:ext cx="12187679" cy="5563145"/>
          </a:xfrm>
        </p:spPr>
      </p:pic>
    </p:spTree>
    <p:extLst>
      <p:ext uri="{BB962C8B-B14F-4D97-AF65-F5344CB8AC3E}">
        <p14:creationId xmlns:p14="http://schemas.microsoft.com/office/powerpoint/2010/main" val="1334778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C2C19990-332B-444B-A480-2AD1138C2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" y="611453"/>
            <a:ext cx="12187679" cy="556314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38682A-14C1-1544-93A6-F9331402C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216" y="611452"/>
            <a:ext cx="10333297" cy="55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68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237</Words>
  <Application>Microsoft Macintosh PowerPoint</Application>
  <PresentationFormat>Grand écran</PresentationFormat>
  <Paragraphs>56</Paragraphs>
  <Slides>38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Thème Office</vt:lpstr>
      <vt:lpstr>Présentation PowerPoint</vt:lpstr>
      <vt:lpstr>Our selection criteria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Since January 2016…</vt:lpstr>
      <vt:lpstr>Why fund it via fundit?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Christiane Abele</dc:creator>
  <cp:lastModifiedBy>Christiane Abele</cp:lastModifiedBy>
  <cp:revision>50</cp:revision>
  <dcterms:created xsi:type="dcterms:W3CDTF">2018-02-14T14:42:15Z</dcterms:created>
  <dcterms:modified xsi:type="dcterms:W3CDTF">2018-06-28T10:31:52Z</dcterms:modified>
</cp:coreProperties>
</file>